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1"/>
  </p:notesMasterIdLst>
  <p:sldIdLst>
    <p:sldId id="256" r:id="rId2"/>
    <p:sldId id="294" r:id="rId3"/>
    <p:sldId id="295" r:id="rId4"/>
    <p:sldId id="289" r:id="rId5"/>
    <p:sldId id="290" r:id="rId6"/>
    <p:sldId id="298" r:id="rId7"/>
    <p:sldId id="287" r:id="rId8"/>
    <p:sldId id="305" r:id="rId9"/>
    <p:sldId id="292" r:id="rId10"/>
    <p:sldId id="288" r:id="rId11"/>
    <p:sldId id="293" r:id="rId12"/>
    <p:sldId id="259" r:id="rId13"/>
    <p:sldId id="260" r:id="rId14"/>
    <p:sldId id="261" r:id="rId15"/>
    <p:sldId id="304" r:id="rId16"/>
    <p:sldId id="296" r:id="rId17"/>
    <p:sldId id="299" r:id="rId18"/>
    <p:sldId id="297" r:id="rId19"/>
    <p:sldId id="300" r:id="rId20"/>
    <p:sldId id="301" r:id="rId21"/>
    <p:sldId id="302" r:id="rId22"/>
    <p:sldId id="303" r:id="rId23"/>
    <p:sldId id="262" r:id="rId24"/>
    <p:sldId id="263" r:id="rId25"/>
    <p:sldId id="264" r:id="rId26"/>
    <p:sldId id="265" r:id="rId27"/>
    <p:sldId id="306" r:id="rId28"/>
    <p:sldId id="286" r:id="rId29"/>
    <p:sldId id="266" r:id="rId30"/>
    <p:sldId id="268" r:id="rId31"/>
    <p:sldId id="270" r:id="rId32"/>
    <p:sldId id="269" r:id="rId33"/>
    <p:sldId id="272" r:id="rId34"/>
    <p:sldId id="271" r:id="rId35"/>
    <p:sldId id="273" r:id="rId36"/>
    <p:sldId id="274" r:id="rId37"/>
    <p:sldId id="275" r:id="rId38"/>
    <p:sldId id="276" r:id="rId39"/>
    <p:sldId id="258" r:id="rId40"/>
    <p:sldId id="277" r:id="rId41"/>
    <p:sldId id="278" r:id="rId42"/>
    <p:sldId id="279" r:id="rId43"/>
    <p:sldId id="280" r:id="rId44"/>
    <p:sldId id="281" r:id="rId45"/>
    <p:sldId id="282" r:id="rId46"/>
    <p:sldId id="283" r:id="rId47"/>
    <p:sldId id="284" r:id="rId48"/>
    <p:sldId id="285" r:id="rId49"/>
    <p:sldId id="267" r:id="rId5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74"/>
  </p:normalViewPr>
  <p:slideViewPr>
    <p:cSldViewPr>
      <p:cViewPr varScale="1">
        <p:scale>
          <a:sx n="119" d="100"/>
          <a:sy n="119" d="100"/>
        </p:scale>
        <p:origin x="1888" y="19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tiff>
</file>

<file path=ppt/media/image10.tiff>
</file>

<file path=ppt/media/image11.png>
</file>

<file path=ppt/media/image12.tiff>
</file>

<file path=ppt/media/image13.png>
</file>

<file path=ppt/media/image14.tiff>
</file>

<file path=ppt/media/image15.tiff>
</file>

<file path=ppt/media/image16.tiff>
</file>

<file path=ppt/media/image17.tiff>
</file>

<file path=ppt/media/image18.png>
</file>

<file path=ppt/media/image19.tiff>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tmp>
</file>

<file path=ppt/media/image28.tmp>
</file>

<file path=ppt/media/image3.png>
</file>

<file path=ppt/media/image4.png>
</file>

<file path=ppt/media/image5.png>
</file>

<file path=ppt/media/image6.tiff>
</file>

<file path=ppt/media/image7.gi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C9C9005-0A04-402E-AEBB-660123BC26A1}" type="datetimeFigureOut">
              <a:rPr lang="en-US" smtClean="0"/>
              <a:t>2/5/24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D84E504-1BF7-4828-A85A-82D716409DFF}" type="slidenum">
              <a:rPr lang="en-US" smtClean="0"/>
              <a:t>‹#›</a:t>
            </a:fld>
            <a:endParaRPr lang="en-US"/>
          </a:p>
        </p:txBody>
      </p:sp>
    </p:spTree>
    <p:extLst>
      <p:ext uri="{BB962C8B-B14F-4D97-AF65-F5344CB8AC3E}">
        <p14:creationId xmlns:p14="http://schemas.microsoft.com/office/powerpoint/2010/main" val="20369914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84E504-1BF7-4828-A85A-82D716409DFF}" type="slidenum">
              <a:rPr lang="en-US" smtClean="0"/>
              <a:t>16</a:t>
            </a:fld>
            <a:endParaRPr lang="en-US"/>
          </a:p>
        </p:txBody>
      </p:sp>
    </p:spTree>
    <p:extLst>
      <p:ext uri="{BB962C8B-B14F-4D97-AF65-F5344CB8AC3E}">
        <p14:creationId xmlns:p14="http://schemas.microsoft.com/office/powerpoint/2010/main" val="34050660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39F00F45-FEAA-9C40-A0B0-740840D62944}" type="datetime1">
              <a:rPr lang="en-IN" smtClean="0"/>
              <a:t>05/02/24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A57940-D902-4164-B1A8-A26C71D5E1A1}" type="slidenum">
              <a:rPr lang="en-US" smtClean="0"/>
              <a:t>‹#›</a:t>
            </a:fld>
            <a:endParaRPr lang="en-US"/>
          </a:p>
        </p:txBody>
      </p:sp>
    </p:spTree>
    <p:extLst>
      <p:ext uri="{BB962C8B-B14F-4D97-AF65-F5344CB8AC3E}">
        <p14:creationId xmlns:p14="http://schemas.microsoft.com/office/powerpoint/2010/main" val="18519372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9E9475C-1EEA-6244-80B1-C87E329D6985}" type="datetime1">
              <a:rPr lang="en-IN" smtClean="0"/>
              <a:t>05/02/24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A57940-D902-4164-B1A8-A26C71D5E1A1}" type="slidenum">
              <a:rPr lang="en-US" smtClean="0"/>
              <a:t>‹#›</a:t>
            </a:fld>
            <a:endParaRPr lang="en-US"/>
          </a:p>
        </p:txBody>
      </p:sp>
    </p:spTree>
    <p:extLst>
      <p:ext uri="{BB962C8B-B14F-4D97-AF65-F5344CB8AC3E}">
        <p14:creationId xmlns:p14="http://schemas.microsoft.com/office/powerpoint/2010/main" val="5786722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7CDF8C2-84D8-5C4F-A8D4-DAC9BB70F005}" type="datetime1">
              <a:rPr lang="en-IN" smtClean="0"/>
              <a:t>05/02/24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A57940-D902-4164-B1A8-A26C71D5E1A1}" type="slidenum">
              <a:rPr lang="en-US" smtClean="0"/>
              <a:t>‹#›</a:t>
            </a:fld>
            <a:endParaRPr lang="en-US"/>
          </a:p>
        </p:txBody>
      </p:sp>
    </p:spTree>
    <p:extLst>
      <p:ext uri="{BB962C8B-B14F-4D97-AF65-F5344CB8AC3E}">
        <p14:creationId xmlns:p14="http://schemas.microsoft.com/office/powerpoint/2010/main" val="18058246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190CD49-BEE0-B342-A480-DEBF6CD13460}" type="datetime1">
              <a:rPr lang="en-IN" smtClean="0"/>
              <a:t>05/02/24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A57940-D902-4164-B1A8-A26C71D5E1A1}" type="slidenum">
              <a:rPr lang="en-US" smtClean="0"/>
              <a:t>‹#›</a:t>
            </a:fld>
            <a:endParaRPr lang="en-US"/>
          </a:p>
        </p:txBody>
      </p:sp>
    </p:spTree>
    <p:extLst>
      <p:ext uri="{BB962C8B-B14F-4D97-AF65-F5344CB8AC3E}">
        <p14:creationId xmlns:p14="http://schemas.microsoft.com/office/powerpoint/2010/main" val="4379360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A23DF2E-F178-854C-86C2-51D3CFFC69AD}" type="datetime1">
              <a:rPr lang="en-IN" smtClean="0"/>
              <a:t>05/02/24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A57940-D902-4164-B1A8-A26C71D5E1A1}" type="slidenum">
              <a:rPr lang="en-US" smtClean="0"/>
              <a:t>‹#›</a:t>
            </a:fld>
            <a:endParaRPr lang="en-US"/>
          </a:p>
        </p:txBody>
      </p:sp>
    </p:spTree>
    <p:extLst>
      <p:ext uri="{BB962C8B-B14F-4D97-AF65-F5344CB8AC3E}">
        <p14:creationId xmlns:p14="http://schemas.microsoft.com/office/powerpoint/2010/main" val="21490621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793CB7B-8CA5-824E-9F65-055E4D03B93F}" type="datetime1">
              <a:rPr lang="en-IN" smtClean="0"/>
              <a:t>05/02/24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A57940-D902-4164-B1A8-A26C71D5E1A1}" type="slidenum">
              <a:rPr lang="en-US" smtClean="0"/>
              <a:t>‹#›</a:t>
            </a:fld>
            <a:endParaRPr lang="en-US"/>
          </a:p>
        </p:txBody>
      </p:sp>
    </p:spTree>
    <p:extLst>
      <p:ext uri="{BB962C8B-B14F-4D97-AF65-F5344CB8AC3E}">
        <p14:creationId xmlns:p14="http://schemas.microsoft.com/office/powerpoint/2010/main" val="3578562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F9CF260-D9FB-7745-99AD-E4CF1FFF2147}" type="datetime1">
              <a:rPr lang="en-IN" smtClean="0"/>
              <a:t>05/02/24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CA57940-D902-4164-B1A8-A26C71D5E1A1}" type="slidenum">
              <a:rPr lang="en-US" smtClean="0"/>
              <a:t>‹#›</a:t>
            </a:fld>
            <a:endParaRPr lang="en-US"/>
          </a:p>
        </p:txBody>
      </p:sp>
    </p:spTree>
    <p:extLst>
      <p:ext uri="{BB962C8B-B14F-4D97-AF65-F5344CB8AC3E}">
        <p14:creationId xmlns:p14="http://schemas.microsoft.com/office/powerpoint/2010/main" val="2775214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BCB6145-E23B-134A-ACD4-5DFBEFF32EDC}" type="datetime1">
              <a:rPr lang="en-IN" smtClean="0"/>
              <a:t>05/02/24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CA57940-D902-4164-B1A8-A26C71D5E1A1}" type="slidenum">
              <a:rPr lang="en-US" smtClean="0"/>
              <a:t>‹#›</a:t>
            </a:fld>
            <a:endParaRPr lang="en-US"/>
          </a:p>
        </p:txBody>
      </p:sp>
    </p:spTree>
    <p:extLst>
      <p:ext uri="{BB962C8B-B14F-4D97-AF65-F5344CB8AC3E}">
        <p14:creationId xmlns:p14="http://schemas.microsoft.com/office/powerpoint/2010/main" val="4930308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B93C447-F9A8-4047-8F38-568E72422CB8}" type="datetime1">
              <a:rPr lang="en-IN" smtClean="0"/>
              <a:t>05/02/24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CA57940-D902-4164-B1A8-A26C71D5E1A1}" type="slidenum">
              <a:rPr lang="en-US" smtClean="0"/>
              <a:t>‹#›</a:t>
            </a:fld>
            <a:endParaRPr lang="en-US"/>
          </a:p>
        </p:txBody>
      </p:sp>
    </p:spTree>
    <p:extLst>
      <p:ext uri="{BB962C8B-B14F-4D97-AF65-F5344CB8AC3E}">
        <p14:creationId xmlns:p14="http://schemas.microsoft.com/office/powerpoint/2010/main" val="2251028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7EEC363-BC4C-C148-91C4-13F203E20E47}" type="datetime1">
              <a:rPr lang="en-IN" smtClean="0"/>
              <a:t>05/02/24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A57940-D902-4164-B1A8-A26C71D5E1A1}" type="slidenum">
              <a:rPr lang="en-US" smtClean="0"/>
              <a:t>‹#›</a:t>
            </a:fld>
            <a:endParaRPr lang="en-US"/>
          </a:p>
        </p:txBody>
      </p:sp>
    </p:spTree>
    <p:extLst>
      <p:ext uri="{BB962C8B-B14F-4D97-AF65-F5344CB8AC3E}">
        <p14:creationId xmlns:p14="http://schemas.microsoft.com/office/powerpoint/2010/main" val="1765890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1E3857D-6F24-D54E-B6A2-EB50B14FE375}" type="datetime1">
              <a:rPr lang="en-IN" smtClean="0"/>
              <a:t>05/02/24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A57940-D902-4164-B1A8-A26C71D5E1A1}" type="slidenum">
              <a:rPr lang="en-US" smtClean="0"/>
              <a:t>‹#›</a:t>
            </a:fld>
            <a:endParaRPr lang="en-US"/>
          </a:p>
        </p:txBody>
      </p:sp>
    </p:spTree>
    <p:extLst>
      <p:ext uri="{BB962C8B-B14F-4D97-AF65-F5344CB8AC3E}">
        <p14:creationId xmlns:p14="http://schemas.microsoft.com/office/powerpoint/2010/main" val="19932210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FB5D97-6276-0845-BF18-F2C79F329F47}" type="datetime1">
              <a:rPr lang="en-IN" smtClean="0"/>
              <a:t>05/02/24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A57940-D902-4164-B1A8-A26C71D5E1A1}" type="slidenum">
              <a:rPr lang="en-US" smtClean="0"/>
              <a:t>‹#›</a:t>
            </a:fld>
            <a:endParaRPr lang="en-US"/>
          </a:p>
        </p:txBody>
      </p:sp>
    </p:spTree>
    <p:extLst>
      <p:ext uri="{BB962C8B-B14F-4D97-AF65-F5344CB8AC3E}">
        <p14:creationId xmlns:p14="http://schemas.microsoft.com/office/powerpoint/2010/main" val="5884078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businessesgrow.com/2014/01/06/content-shock/" TargetMode="External"/><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statista.com/statistics/278414/number-of-worldwide-social-network-users/"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www.globalwebindex.com/hubfs/Downloads/Social-H2-2018-report.pdf"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www.statista.com/statistics/617136/digital-population-worldwide/"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tiff"/><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tiff"/><Relationship Id="rId4" Type="http://schemas.openxmlformats.org/officeDocument/2006/relationships/image" Target="../media/image16.tiff"/></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www.emarketer.com/content/us-programmatic-ad-spending-forecast-2019" TargetMode="External"/><Relationship Id="rId2" Type="http://schemas.openxmlformats.org/officeDocument/2006/relationships/hyperlink" Target="https://www.singlegrain.com/digital-marketing/11-digital-marketing-trends-you-can-no-longer-ignore-in-2018/"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hyperlink" Target="https://www.socialsamosa.com/2017/10/influencer-marketing-campaigns-2017/"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7.tmp"/><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8.tmp"/><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hyperlink" Target="https://www.forbes.com/sites/forbescommunicationscouncil/2017/10/25/digital-marketing-techniques-that-will-help-you-dominate-online/#6bcde48b4ecb" TargetMode="External"/><Relationship Id="rId2" Type="http://schemas.openxmlformats.org/officeDocument/2006/relationships/hyperlink" Target="https://blog.hubspot.com/marketing/digital-strategy-guide"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smartinsights.com/internet-marketing-statistics/happens-online-60-seconds/" TargetMode="External"/><Relationship Id="rId2" Type="http://schemas.openxmlformats.org/officeDocument/2006/relationships/image" Target="../media/image6.tiff"/><Relationship Id="rId1" Type="http://schemas.openxmlformats.org/officeDocument/2006/relationships/slideLayout" Target="../slideLayouts/slideLayout2.xml"/><Relationship Id="rId4" Type="http://schemas.openxmlformats.org/officeDocument/2006/relationships/hyperlink" Target="https://localiq.com/blog/what-happens-in-an-internet-minute/"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Introduction to Digital Marketing</a:t>
            </a:r>
          </a:p>
        </p:txBody>
      </p:sp>
    </p:spTree>
    <p:extLst>
      <p:ext uri="{BB962C8B-B14F-4D97-AF65-F5344CB8AC3E}">
        <p14:creationId xmlns:p14="http://schemas.microsoft.com/office/powerpoint/2010/main" val="20970911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B82BD30-47B2-A348-AA53-BE84BBB1C598}"/>
              </a:ext>
            </a:extLst>
          </p:cNvPr>
          <p:cNvSpPr/>
          <p:nvPr/>
        </p:nvSpPr>
        <p:spPr>
          <a:xfrm>
            <a:off x="-19692" y="3429000"/>
            <a:ext cx="8991600" cy="2031325"/>
          </a:xfrm>
          <a:prstGeom prst="rect">
            <a:avLst/>
          </a:prstGeom>
        </p:spPr>
        <p:txBody>
          <a:bodyPr wrap="square">
            <a:spAutoFit/>
          </a:bodyPr>
          <a:lstStyle/>
          <a:p>
            <a:pPr algn="ctr"/>
            <a:endParaRPr lang="en-IN" b="1" i="1" dirty="0">
              <a:latin typeface="Helvetica" pitchFamily="2" charset="0"/>
            </a:endParaRPr>
          </a:p>
          <a:p>
            <a:pPr algn="ctr"/>
            <a:r>
              <a:rPr lang="en-IN" i="1" dirty="0"/>
              <a:t>This upward trend of content consumption is not sustainable because every human has a physiological, inviolable limit to the amount of content they can consume. I believe as marketers, we have been lulled into a false sense of security thinking that this consumption trend will continue to rise without end. That is simply not possible</a:t>
            </a:r>
            <a:r>
              <a:rPr lang="en-IN" dirty="0"/>
              <a:t>.</a:t>
            </a:r>
            <a:r>
              <a:rPr lang="en-IN" b="1" i="1" dirty="0"/>
              <a:t> </a:t>
            </a:r>
          </a:p>
          <a:p>
            <a:pPr algn="ctr"/>
            <a:r>
              <a:rPr lang="en-IN" b="1" i="1" dirty="0"/>
              <a:t>By Mark Schaefer</a:t>
            </a:r>
            <a:endParaRPr lang="en-IN" b="1" i="1" dirty="0">
              <a:latin typeface="Helvetica" pitchFamily="2" charset="0"/>
            </a:endParaRPr>
          </a:p>
          <a:p>
            <a:pPr algn="ctr"/>
            <a:endParaRPr lang="en-IN" b="0" dirty="0">
              <a:effectLst/>
            </a:endParaRPr>
          </a:p>
        </p:txBody>
      </p:sp>
      <p:pic>
        <p:nvPicPr>
          <p:cNvPr id="7" name="Picture 6">
            <a:extLst>
              <a:ext uri="{FF2B5EF4-FFF2-40B4-BE49-F238E27FC236}">
                <a16:creationId xmlns:a16="http://schemas.microsoft.com/office/drawing/2014/main" id="{95513A8D-0D7D-9B4E-A28A-D0AF690EECE1}"/>
              </a:ext>
            </a:extLst>
          </p:cNvPr>
          <p:cNvPicPr>
            <a:picLocks noChangeAspect="1"/>
          </p:cNvPicPr>
          <p:nvPr/>
        </p:nvPicPr>
        <p:blipFill rotWithShape="1">
          <a:blip r:embed="rId2"/>
          <a:srcRect l="2000" r="2000" b="11280"/>
          <a:stretch/>
        </p:blipFill>
        <p:spPr>
          <a:xfrm>
            <a:off x="914400" y="304800"/>
            <a:ext cx="7315200" cy="3419660"/>
          </a:xfrm>
          <a:prstGeom prst="rect">
            <a:avLst/>
          </a:prstGeom>
        </p:spPr>
      </p:pic>
      <p:sp>
        <p:nvSpPr>
          <p:cNvPr id="8" name="Rectangle 7">
            <a:extLst>
              <a:ext uri="{FF2B5EF4-FFF2-40B4-BE49-F238E27FC236}">
                <a16:creationId xmlns:a16="http://schemas.microsoft.com/office/drawing/2014/main" id="{E7EFFFD5-2B58-D84B-BD0A-1E0DF839DA5E}"/>
              </a:ext>
            </a:extLst>
          </p:cNvPr>
          <p:cNvSpPr/>
          <p:nvPr/>
        </p:nvSpPr>
        <p:spPr>
          <a:xfrm>
            <a:off x="5410200" y="6444476"/>
            <a:ext cx="3733800" cy="276999"/>
          </a:xfrm>
          <a:prstGeom prst="rect">
            <a:avLst/>
          </a:prstGeom>
        </p:spPr>
        <p:txBody>
          <a:bodyPr wrap="square">
            <a:spAutoFit/>
          </a:bodyPr>
          <a:lstStyle/>
          <a:p>
            <a:r>
              <a:rPr lang="en-IN" sz="1200" dirty="0">
                <a:hlinkClick r:id="rId3"/>
              </a:rPr>
              <a:t>https://businessesgrow.com/2014/01/06/content-shock/</a:t>
            </a:r>
            <a:endParaRPr lang="en-US" sz="1200" dirty="0"/>
          </a:p>
        </p:txBody>
      </p:sp>
    </p:spTree>
    <p:extLst>
      <p:ext uri="{BB962C8B-B14F-4D97-AF65-F5344CB8AC3E}">
        <p14:creationId xmlns:p14="http://schemas.microsoft.com/office/powerpoint/2010/main" val="31596567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4F119-D6D0-B04F-BB22-7DEEEBC38A9F}"/>
              </a:ext>
            </a:extLst>
          </p:cNvPr>
          <p:cNvSpPr>
            <a:spLocks noGrp="1"/>
          </p:cNvSpPr>
          <p:nvPr>
            <p:ph type="title"/>
          </p:nvPr>
        </p:nvSpPr>
        <p:spPr>
          <a:xfrm>
            <a:off x="152400" y="274638"/>
            <a:ext cx="8534400" cy="1143000"/>
          </a:xfrm>
        </p:spPr>
        <p:txBody>
          <a:bodyPr>
            <a:normAutofit fontScale="90000"/>
          </a:bodyPr>
          <a:lstStyle/>
          <a:p>
            <a:r>
              <a:rPr lang="en-IN" b="1" dirty="0">
                <a:latin typeface="Helvetica" pitchFamily="2" charset="0"/>
              </a:rPr>
              <a:t>Challenging times ahead for Digital Marketers</a:t>
            </a:r>
            <a:endParaRPr lang="en-US" dirty="0"/>
          </a:p>
        </p:txBody>
      </p:sp>
      <p:sp>
        <p:nvSpPr>
          <p:cNvPr id="3" name="Content Placeholder 2">
            <a:extLst>
              <a:ext uri="{FF2B5EF4-FFF2-40B4-BE49-F238E27FC236}">
                <a16:creationId xmlns:a16="http://schemas.microsoft.com/office/drawing/2014/main" id="{858869A4-4027-DD46-B6AA-E151D5C6AB5C}"/>
              </a:ext>
            </a:extLst>
          </p:cNvPr>
          <p:cNvSpPr>
            <a:spLocks noGrp="1"/>
          </p:cNvSpPr>
          <p:nvPr>
            <p:ph idx="1"/>
          </p:nvPr>
        </p:nvSpPr>
        <p:spPr>
          <a:xfrm>
            <a:off x="418886" y="1720262"/>
            <a:ext cx="8229600" cy="2620963"/>
          </a:xfrm>
        </p:spPr>
        <p:txBody>
          <a:bodyPr/>
          <a:lstStyle/>
          <a:p>
            <a:pPr marL="0" indent="0" algn="just">
              <a:buNone/>
            </a:pPr>
            <a:r>
              <a:rPr lang="en-IN" dirty="0">
                <a:latin typeface="Helvetica" pitchFamily="2" charset="0"/>
              </a:rPr>
              <a:t>Huge amount of digital content and constant bombardment with messages presents an equally huge challenge for marketers who need to get their message heard through the storm. </a:t>
            </a:r>
          </a:p>
          <a:p>
            <a:endParaRPr lang="en-US" dirty="0"/>
          </a:p>
        </p:txBody>
      </p:sp>
      <p:pic>
        <p:nvPicPr>
          <p:cNvPr id="7" name="Picture 6">
            <a:extLst>
              <a:ext uri="{FF2B5EF4-FFF2-40B4-BE49-F238E27FC236}">
                <a16:creationId xmlns:a16="http://schemas.microsoft.com/office/drawing/2014/main" id="{4446788B-A21B-6B4A-839B-7B20C59F4999}"/>
              </a:ext>
            </a:extLst>
          </p:cNvPr>
          <p:cNvPicPr>
            <a:picLocks noChangeAspect="1"/>
          </p:cNvPicPr>
          <p:nvPr/>
        </p:nvPicPr>
        <p:blipFill>
          <a:blip r:embed="rId2"/>
          <a:stretch>
            <a:fillRect/>
          </a:stretch>
        </p:blipFill>
        <p:spPr>
          <a:xfrm>
            <a:off x="4114800" y="4267200"/>
            <a:ext cx="3695700" cy="1836228"/>
          </a:xfrm>
          <a:prstGeom prst="rect">
            <a:avLst/>
          </a:prstGeom>
        </p:spPr>
      </p:pic>
    </p:spTree>
    <p:extLst>
      <p:ext uri="{BB962C8B-B14F-4D97-AF65-F5344CB8AC3E}">
        <p14:creationId xmlns:p14="http://schemas.microsoft.com/office/powerpoint/2010/main" val="11020291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dirty="0"/>
              <a:t>Important terms</a:t>
            </a:r>
          </a:p>
        </p:txBody>
      </p:sp>
      <p:sp>
        <p:nvSpPr>
          <p:cNvPr id="3" name="Content Placeholder 2"/>
          <p:cNvSpPr>
            <a:spLocks noGrp="1"/>
          </p:cNvSpPr>
          <p:nvPr>
            <p:ph idx="1"/>
          </p:nvPr>
        </p:nvSpPr>
        <p:spPr>
          <a:xfrm>
            <a:off x="457200" y="914400"/>
            <a:ext cx="8229600" cy="4525963"/>
          </a:xfrm>
        </p:spPr>
        <p:txBody>
          <a:bodyPr>
            <a:noAutofit/>
          </a:bodyPr>
          <a:lstStyle/>
          <a:p>
            <a:pPr marL="0" indent="0">
              <a:buNone/>
            </a:pPr>
            <a:r>
              <a:rPr lang="en-US" sz="1600" b="1" dirty="0"/>
              <a:t>CTR – Click-Through Rate</a:t>
            </a:r>
          </a:p>
          <a:p>
            <a:pPr marL="0" indent="0">
              <a:buNone/>
            </a:pPr>
            <a:r>
              <a:rPr lang="en-US" sz="1600" dirty="0"/>
              <a:t>Click-through Rate identifies the percentage of people who click on link. Usually placed in an email, an ad, website page… etc.</a:t>
            </a:r>
          </a:p>
          <a:p>
            <a:pPr marL="0" indent="0">
              <a:buNone/>
            </a:pPr>
            <a:endParaRPr lang="en-US" sz="1600" b="1" dirty="0"/>
          </a:p>
          <a:p>
            <a:pPr marL="0" indent="0">
              <a:buNone/>
            </a:pPr>
            <a:r>
              <a:rPr lang="en-US" sz="1600" b="1" dirty="0"/>
              <a:t>CPA – Cost per Acquisition</a:t>
            </a:r>
          </a:p>
          <a:p>
            <a:pPr marL="0" indent="0">
              <a:buNone/>
            </a:pPr>
            <a:r>
              <a:rPr lang="en-US" sz="1600" dirty="0"/>
              <a:t>Cost per Acquisition is a pricing model where companies are charged by advertising platforms only when leads, sales or conversions are generated.</a:t>
            </a:r>
          </a:p>
          <a:p>
            <a:pPr marL="0" indent="0">
              <a:buNone/>
            </a:pPr>
            <a:br>
              <a:rPr lang="en-US" sz="1600" dirty="0"/>
            </a:br>
            <a:r>
              <a:rPr lang="en-US" sz="1600" b="1" dirty="0"/>
              <a:t>CPC – Cost per Click</a:t>
            </a:r>
          </a:p>
          <a:p>
            <a:pPr marL="0" indent="0">
              <a:buNone/>
            </a:pPr>
            <a:r>
              <a:rPr lang="en-US" sz="1600" dirty="0"/>
              <a:t>Cost per Click is a pricing model where companies are charged by publishers for every click people make on a displayed/test ad which leads people to your company’s website</a:t>
            </a:r>
          </a:p>
          <a:p>
            <a:pPr marL="0" indent="0">
              <a:buNone/>
            </a:pPr>
            <a:br>
              <a:rPr lang="en-US" sz="1600" dirty="0"/>
            </a:br>
            <a:r>
              <a:rPr lang="en-US" sz="1600" b="1" dirty="0"/>
              <a:t>Conversion</a:t>
            </a:r>
          </a:p>
          <a:p>
            <a:pPr marL="0" indent="0">
              <a:buNone/>
            </a:pPr>
            <a:r>
              <a:rPr lang="en-US" sz="1600" dirty="0"/>
              <a:t>When a visitor takes the desired action while visiting your site, it is called conversion. This can be a purchase, membership signup, download or registration for newsletter.</a:t>
            </a:r>
          </a:p>
          <a:p>
            <a:pPr marL="0" indent="0">
              <a:buNone/>
            </a:pPr>
            <a:br>
              <a:rPr lang="en-US" sz="1600" dirty="0"/>
            </a:br>
            <a:r>
              <a:rPr lang="en-US" sz="1600" b="1" dirty="0"/>
              <a:t>Impressions</a:t>
            </a:r>
          </a:p>
          <a:p>
            <a:pPr marL="0" indent="0">
              <a:buNone/>
            </a:pPr>
            <a:r>
              <a:rPr lang="en-US" sz="1600" dirty="0"/>
              <a:t>This term is used to define the number of times a company’s ad will appear to its target audience. Impression could also be related to a website and the number of times the web page appear in total.</a:t>
            </a:r>
          </a:p>
        </p:txBody>
      </p:sp>
    </p:spTree>
    <p:extLst>
      <p:ext uri="{BB962C8B-B14F-4D97-AF65-F5344CB8AC3E}">
        <p14:creationId xmlns:p14="http://schemas.microsoft.com/office/powerpoint/2010/main" val="27626364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4525963"/>
          </a:xfrm>
        </p:spPr>
        <p:txBody>
          <a:bodyPr>
            <a:noAutofit/>
          </a:bodyPr>
          <a:lstStyle/>
          <a:p>
            <a:pPr marL="0" indent="0">
              <a:buNone/>
            </a:pPr>
            <a:r>
              <a:rPr lang="en-US" sz="1400" b="1" dirty="0"/>
              <a:t>Organic Traffic</a:t>
            </a:r>
          </a:p>
          <a:p>
            <a:pPr marL="0" indent="0">
              <a:buNone/>
            </a:pPr>
            <a:r>
              <a:rPr lang="en-US" sz="1400" dirty="0"/>
              <a:t>This is traffic that is generated to your website which is generated by a Search Engine.</a:t>
            </a:r>
          </a:p>
          <a:p>
            <a:pPr marL="0" indent="0">
              <a:buNone/>
            </a:pPr>
            <a:br>
              <a:rPr lang="en-US" sz="1400" dirty="0"/>
            </a:br>
            <a:r>
              <a:rPr lang="en-US" sz="1400" dirty="0"/>
              <a:t>P</a:t>
            </a:r>
            <a:r>
              <a:rPr lang="en-US" sz="1400" b="1" dirty="0"/>
              <a:t>aid Traffic</a:t>
            </a:r>
          </a:p>
          <a:p>
            <a:pPr marL="0" indent="0">
              <a:buNone/>
            </a:pPr>
            <a:r>
              <a:rPr lang="en-US" sz="1400" dirty="0"/>
              <a:t>Paid search is when a company bids on keywords and makes advertisements around those keywords to be displayed on search engines.</a:t>
            </a:r>
          </a:p>
          <a:p>
            <a:pPr marL="0" indent="0">
              <a:buNone/>
            </a:pPr>
            <a:endParaRPr lang="en-US" sz="1400" b="1" dirty="0"/>
          </a:p>
          <a:p>
            <a:pPr marL="0" indent="0">
              <a:buNone/>
            </a:pPr>
            <a:r>
              <a:rPr lang="en-US" sz="1400" b="1" dirty="0"/>
              <a:t>SEM – Search Engine Marketing</a:t>
            </a:r>
          </a:p>
          <a:p>
            <a:pPr marL="0" indent="0">
              <a:buNone/>
            </a:pPr>
            <a:r>
              <a:rPr lang="en-US" sz="1400" dirty="0"/>
              <a:t>Search Engine Marketing is a way companies can get higher placement on search engines by bidding on search terms.</a:t>
            </a:r>
          </a:p>
          <a:p>
            <a:pPr marL="0" indent="0">
              <a:buNone/>
            </a:pPr>
            <a:br>
              <a:rPr lang="en-US" sz="1400" dirty="0"/>
            </a:br>
            <a:r>
              <a:rPr lang="en-US" sz="1400" b="1" dirty="0"/>
              <a:t>SERP – Search Engine Results Page</a:t>
            </a:r>
          </a:p>
          <a:p>
            <a:pPr marL="0" indent="0">
              <a:buNone/>
            </a:pPr>
            <a:r>
              <a:rPr lang="en-US" sz="1400" dirty="0"/>
              <a:t>Search Engine Results Page is the list of results provided by a search engine after a search query is made.</a:t>
            </a:r>
          </a:p>
          <a:p>
            <a:pPr marL="0" indent="0">
              <a:buNone/>
            </a:pPr>
            <a:br>
              <a:rPr lang="en-US" sz="1400" dirty="0"/>
            </a:br>
            <a:r>
              <a:rPr lang="en-US" sz="1400" b="1" dirty="0"/>
              <a:t>Domain Authority</a:t>
            </a:r>
          </a:p>
          <a:p>
            <a:pPr marL="0" indent="0">
              <a:buNone/>
            </a:pPr>
            <a:r>
              <a:rPr lang="en-US" sz="1400" dirty="0"/>
              <a:t>This is a scale from 1-100 that search engines use to determine how authoritative a company’s website is, 1 being the lowest rank and 100 being the highest. The higher your domain authority the more Search Engines trust you.</a:t>
            </a:r>
          </a:p>
          <a:p>
            <a:pPr marL="0" indent="0">
              <a:buNone/>
            </a:pPr>
            <a:endParaRPr lang="en-US" sz="1400" b="1" dirty="0"/>
          </a:p>
          <a:p>
            <a:pPr marL="0" indent="0">
              <a:buNone/>
            </a:pPr>
            <a:r>
              <a:rPr lang="en-US" sz="1400" b="1" dirty="0"/>
              <a:t>Hyperlocal</a:t>
            </a:r>
          </a:p>
          <a:p>
            <a:pPr marL="0" indent="0">
              <a:buNone/>
            </a:pPr>
            <a:r>
              <a:rPr lang="en-US" sz="1400" dirty="0"/>
              <a:t>Hyperlocal means an area close to home—the people within walking or driving distance to a particular destination or those united in one identifiable community.</a:t>
            </a:r>
          </a:p>
          <a:p>
            <a:pPr marL="0" indent="0">
              <a:buNone/>
            </a:pPr>
            <a:endParaRPr lang="en-US" sz="1400" b="1" dirty="0"/>
          </a:p>
          <a:p>
            <a:pPr marL="0" indent="0">
              <a:buNone/>
            </a:pPr>
            <a:r>
              <a:rPr lang="en-US" sz="1400" b="1" dirty="0"/>
              <a:t>Quality Score</a:t>
            </a:r>
          </a:p>
          <a:p>
            <a:pPr marL="0" indent="0">
              <a:buNone/>
            </a:pPr>
            <a:r>
              <a:rPr lang="en-US" sz="1400" dirty="0"/>
              <a:t>Quality Score is Google AdWords’ rating of the relevance and quality of keywords used in PPC campaigns.</a:t>
            </a:r>
          </a:p>
        </p:txBody>
      </p:sp>
    </p:spTree>
    <p:extLst>
      <p:ext uri="{BB962C8B-B14F-4D97-AF65-F5344CB8AC3E}">
        <p14:creationId xmlns:p14="http://schemas.microsoft.com/office/powerpoint/2010/main" val="3117363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81000"/>
            <a:ext cx="8229600" cy="5745163"/>
          </a:xfrm>
        </p:spPr>
        <p:txBody>
          <a:bodyPr>
            <a:noAutofit/>
          </a:bodyPr>
          <a:lstStyle/>
          <a:p>
            <a:pPr marL="0" indent="0">
              <a:buNone/>
            </a:pPr>
            <a:r>
              <a:rPr lang="en-US" sz="1400" b="1" dirty="0"/>
              <a:t>META Description</a:t>
            </a:r>
          </a:p>
          <a:p>
            <a:pPr marL="0" indent="0">
              <a:buNone/>
            </a:pPr>
            <a:r>
              <a:rPr lang="en-US" sz="1400" dirty="0"/>
              <a:t>The META description is the few lines of text that appear on the search engine results page.</a:t>
            </a:r>
          </a:p>
          <a:p>
            <a:endParaRPr lang="en-US" sz="1400" dirty="0"/>
          </a:p>
          <a:p>
            <a:pPr marL="0" indent="0">
              <a:buNone/>
            </a:pPr>
            <a:endParaRPr lang="en-US" sz="1400" b="1" dirty="0"/>
          </a:p>
          <a:p>
            <a:pPr marL="0" indent="0">
              <a:buNone/>
            </a:pPr>
            <a:endParaRPr lang="en-US" sz="1400" b="1" dirty="0"/>
          </a:p>
          <a:p>
            <a:pPr marL="0" indent="0">
              <a:buNone/>
            </a:pPr>
            <a:endParaRPr lang="en-US" sz="1400" b="1" dirty="0"/>
          </a:p>
          <a:p>
            <a:pPr marL="0" indent="0">
              <a:buNone/>
            </a:pPr>
            <a:endParaRPr lang="en-US" sz="1400" b="1" dirty="0"/>
          </a:p>
          <a:p>
            <a:pPr marL="0" indent="0">
              <a:buNone/>
            </a:pPr>
            <a:r>
              <a:rPr lang="en-US" sz="1400" b="1" dirty="0"/>
              <a:t>Subscriber</a:t>
            </a:r>
          </a:p>
          <a:p>
            <a:pPr marL="0" indent="0">
              <a:buNone/>
            </a:pPr>
            <a:r>
              <a:rPr lang="en-US" sz="1400" dirty="0"/>
              <a:t>A subscriber is a person who allows a company to send him/her messages through email or other personal communication means.</a:t>
            </a:r>
          </a:p>
          <a:p>
            <a:pPr marL="0" indent="0">
              <a:buNone/>
            </a:pPr>
            <a:endParaRPr lang="en-US" sz="1400" b="1" dirty="0"/>
          </a:p>
          <a:p>
            <a:pPr marL="0" indent="0">
              <a:buNone/>
            </a:pPr>
            <a:r>
              <a:rPr lang="en-US" sz="1400" b="1" dirty="0"/>
              <a:t>RSS – Really Simple Syndication</a:t>
            </a:r>
          </a:p>
          <a:p>
            <a:pPr marL="0" indent="0">
              <a:buNone/>
            </a:pPr>
            <a:r>
              <a:rPr lang="en-US" sz="1400" b="1" dirty="0"/>
              <a:t>Really Simple Syndication</a:t>
            </a:r>
            <a:r>
              <a:rPr lang="en-US" sz="1400" dirty="0"/>
              <a:t> is a technology that allows users to become subscribers of content and ultimately get automatic alerts if updates are made.</a:t>
            </a:r>
          </a:p>
          <a:p>
            <a:pPr marL="0" indent="0">
              <a:buNone/>
            </a:pPr>
            <a:br>
              <a:rPr lang="en-US" sz="1400" dirty="0"/>
            </a:br>
            <a:r>
              <a:rPr lang="en-US" sz="1400" b="1" dirty="0"/>
              <a:t>Viral Marketing</a:t>
            </a:r>
          </a:p>
          <a:p>
            <a:pPr marL="0" indent="0">
              <a:buNone/>
            </a:pPr>
            <a:r>
              <a:rPr lang="en-US" sz="1400" dirty="0"/>
              <a:t>This is a way of marketing where the audience is encouraged by companies to pass on their content to others for more exposure.</a:t>
            </a:r>
          </a:p>
          <a:p>
            <a:pPr marL="0" indent="0">
              <a:buNone/>
            </a:pPr>
            <a:br>
              <a:rPr lang="en-US" sz="1400"/>
            </a:br>
            <a:r>
              <a:rPr lang="en-US" sz="1400" b="1"/>
              <a:t>Landing </a:t>
            </a:r>
            <a:r>
              <a:rPr lang="en-US" sz="1400" b="1" dirty="0"/>
              <a:t>Page</a:t>
            </a:r>
          </a:p>
          <a:p>
            <a:pPr marL="0" indent="0">
              <a:buNone/>
            </a:pPr>
            <a:r>
              <a:rPr lang="en-US" sz="1400" dirty="0"/>
              <a:t>This is the page on a company’s website that is optimized to act as the entry page to a site.</a:t>
            </a:r>
          </a:p>
          <a:p>
            <a:pPr marL="0" indent="0">
              <a:buNone/>
            </a:pPr>
            <a:br>
              <a:rPr lang="en-US" sz="1400" dirty="0"/>
            </a:br>
            <a:r>
              <a:rPr lang="en-US" sz="1400" b="1" dirty="0"/>
              <a:t>Contextual Marketing</a:t>
            </a:r>
          </a:p>
          <a:p>
            <a:pPr marL="0" indent="0">
              <a:buNone/>
            </a:pPr>
            <a:r>
              <a:rPr lang="en-US" sz="1400" dirty="0"/>
              <a:t>Contextual marketing is all about delivering the right content at the right moment based on a potential client’s preferences using behavioral targeting and enabling brand awareness, recall and engagement.</a:t>
            </a:r>
          </a:p>
        </p:txBody>
      </p:sp>
      <p:pic>
        <p:nvPicPr>
          <p:cNvPr id="1026" name="Picture 2" descr="Meta Descrip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5429" y="1104900"/>
            <a:ext cx="6810375" cy="800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27977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2C359-A74C-3C4B-8E63-732AE104038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E4A221C-C97C-9545-9F26-DACA80331973}"/>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66021555-3983-E043-A45C-76FB7A0E7E75}"/>
              </a:ext>
            </a:extLst>
          </p:cNvPr>
          <p:cNvPicPr>
            <a:picLocks noChangeAspect="1"/>
          </p:cNvPicPr>
          <p:nvPr/>
        </p:nvPicPr>
        <p:blipFill>
          <a:blip r:embed="rId2"/>
          <a:stretch>
            <a:fillRect/>
          </a:stretch>
        </p:blipFill>
        <p:spPr>
          <a:xfrm>
            <a:off x="609600" y="1577066"/>
            <a:ext cx="8077200" cy="3706513"/>
          </a:xfrm>
          <a:prstGeom prst="rect">
            <a:avLst/>
          </a:prstGeom>
        </p:spPr>
      </p:pic>
    </p:spTree>
    <p:extLst>
      <p:ext uri="{BB962C8B-B14F-4D97-AF65-F5344CB8AC3E}">
        <p14:creationId xmlns:p14="http://schemas.microsoft.com/office/powerpoint/2010/main" val="15308348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1A4426-6876-AD47-96E5-D94897A1FF10}"/>
              </a:ext>
            </a:extLst>
          </p:cNvPr>
          <p:cNvSpPr>
            <a:spLocks noGrp="1"/>
          </p:cNvSpPr>
          <p:nvPr>
            <p:ph type="title"/>
          </p:nvPr>
        </p:nvSpPr>
        <p:spPr/>
        <p:txBody>
          <a:bodyPr/>
          <a:lstStyle/>
          <a:p>
            <a:r>
              <a:rPr lang="en-US" dirty="0"/>
              <a:t>Why Digital Marketing?</a:t>
            </a:r>
          </a:p>
        </p:txBody>
      </p:sp>
      <p:sp>
        <p:nvSpPr>
          <p:cNvPr id="3" name="Content Placeholder 2">
            <a:extLst>
              <a:ext uri="{FF2B5EF4-FFF2-40B4-BE49-F238E27FC236}">
                <a16:creationId xmlns:a16="http://schemas.microsoft.com/office/drawing/2014/main" id="{6BA28A12-FCA0-834E-862B-966D59A2D8EC}"/>
              </a:ext>
            </a:extLst>
          </p:cNvPr>
          <p:cNvSpPr>
            <a:spLocks noGrp="1"/>
          </p:cNvSpPr>
          <p:nvPr>
            <p:ph idx="1"/>
          </p:nvPr>
        </p:nvSpPr>
        <p:spPr/>
        <p:txBody>
          <a:bodyPr/>
          <a:lstStyle/>
          <a:p>
            <a:pPr marL="514350" indent="-514350">
              <a:buAutoNum type="arabicPeriod"/>
            </a:pPr>
            <a:r>
              <a:rPr lang="en-US" dirty="0"/>
              <a:t>Wider reach</a:t>
            </a:r>
          </a:p>
          <a:p>
            <a:pPr marL="0" indent="0">
              <a:buNone/>
            </a:pPr>
            <a:r>
              <a:rPr lang="en-US" dirty="0"/>
              <a:t>Internet is widespread</a:t>
            </a:r>
          </a:p>
        </p:txBody>
      </p:sp>
      <p:sp>
        <p:nvSpPr>
          <p:cNvPr id="6" name="Rectangle 5">
            <a:extLst>
              <a:ext uri="{FF2B5EF4-FFF2-40B4-BE49-F238E27FC236}">
                <a16:creationId xmlns:a16="http://schemas.microsoft.com/office/drawing/2014/main" id="{E7E1264B-17A1-4B45-9EE1-AFC6C6111DA2}"/>
              </a:ext>
            </a:extLst>
          </p:cNvPr>
          <p:cNvSpPr/>
          <p:nvPr/>
        </p:nvSpPr>
        <p:spPr>
          <a:xfrm>
            <a:off x="609600" y="3094672"/>
            <a:ext cx="7543800" cy="1477328"/>
          </a:xfrm>
          <a:prstGeom prst="rect">
            <a:avLst/>
          </a:prstGeom>
        </p:spPr>
        <p:txBody>
          <a:bodyPr wrap="square">
            <a:spAutoFit/>
          </a:bodyPr>
          <a:lstStyle/>
          <a:p>
            <a:pPr algn="just"/>
            <a:r>
              <a:rPr lang="en-IN" dirty="0">
                <a:solidFill>
                  <a:srgbClr val="33475B"/>
                </a:solidFill>
                <a:latin typeface="AvenirNext" panose="020B0503020202020204" pitchFamily="34" charset="0"/>
              </a:rPr>
              <a:t>Almost 4.9 billion people were active internet users as of 2022, (&gt;62 percent of the global population). </a:t>
            </a:r>
          </a:p>
          <a:p>
            <a:pPr algn="just"/>
            <a:endParaRPr lang="en-IN" dirty="0">
              <a:solidFill>
                <a:srgbClr val="33475B"/>
              </a:solidFill>
              <a:latin typeface="AvenirNext" panose="020B0503020202020204" pitchFamily="34" charset="0"/>
            </a:endParaRPr>
          </a:p>
          <a:p>
            <a:pPr algn="just"/>
            <a:r>
              <a:rPr lang="en-IN" dirty="0">
                <a:solidFill>
                  <a:srgbClr val="33475B"/>
                </a:solidFill>
                <a:latin typeface="AvenirNext" panose="020B0503020202020204" pitchFamily="34" charset="0"/>
              </a:rPr>
              <a:t>China, India and the United States rank ahead of all other countries in terms of internet users. (</a:t>
            </a:r>
            <a:r>
              <a:rPr lang="en-IN" b="1" dirty="0">
                <a:solidFill>
                  <a:srgbClr val="0091AE"/>
                </a:solidFill>
                <a:latin typeface="AvenirNext" panose="020B0503020202020204" pitchFamily="34" charset="0"/>
                <a:hlinkClick r:id="rId3"/>
              </a:rPr>
              <a:t>Statista</a:t>
            </a:r>
            <a:r>
              <a:rPr lang="en-IN" dirty="0">
                <a:solidFill>
                  <a:srgbClr val="33475B"/>
                </a:solidFill>
                <a:latin typeface="AvenirNext" panose="020B0503020202020204" pitchFamily="34" charset="0"/>
              </a:rPr>
              <a:t>)</a:t>
            </a:r>
            <a:endParaRPr lang="en-US" dirty="0">
              <a:solidFill>
                <a:srgbClr val="33475B"/>
              </a:solidFill>
              <a:latin typeface="AvenirNext" panose="020B0503020202020204" pitchFamily="34" charset="0"/>
            </a:endParaRPr>
          </a:p>
        </p:txBody>
      </p:sp>
      <p:sp>
        <p:nvSpPr>
          <p:cNvPr id="7" name="Rectangle 6">
            <a:extLst>
              <a:ext uri="{FF2B5EF4-FFF2-40B4-BE49-F238E27FC236}">
                <a16:creationId xmlns:a16="http://schemas.microsoft.com/office/drawing/2014/main" id="{AE6E9F0E-8C5F-1A4A-AA37-7DD4F8658A09}"/>
              </a:ext>
            </a:extLst>
          </p:cNvPr>
          <p:cNvSpPr/>
          <p:nvPr/>
        </p:nvSpPr>
        <p:spPr>
          <a:xfrm>
            <a:off x="577922" y="4687669"/>
            <a:ext cx="7575478" cy="646331"/>
          </a:xfrm>
          <a:prstGeom prst="rect">
            <a:avLst/>
          </a:prstGeom>
        </p:spPr>
        <p:txBody>
          <a:bodyPr wrap="square">
            <a:spAutoFit/>
          </a:bodyPr>
          <a:lstStyle/>
          <a:p>
            <a:r>
              <a:rPr lang="en-IN" dirty="0">
                <a:solidFill>
                  <a:srgbClr val="33475B"/>
                </a:solidFill>
                <a:latin typeface="AvenirNext" panose="020B0503020202020204" pitchFamily="34" charset="0"/>
              </a:rPr>
              <a:t>More than 50% of the world's population uses social media. That's over 4 billion users worldwide. (</a:t>
            </a:r>
            <a:r>
              <a:rPr lang="en-IN" b="1" dirty="0">
                <a:solidFill>
                  <a:srgbClr val="0091AE"/>
                </a:solidFill>
                <a:latin typeface="AvenirNext" panose="020B0503020202020204" pitchFamily="34" charset="0"/>
                <a:hlinkClick r:id="rId3"/>
              </a:rPr>
              <a:t>Statista</a:t>
            </a:r>
            <a:r>
              <a:rPr lang="en-IN" dirty="0">
                <a:solidFill>
                  <a:srgbClr val="33475B"/>
                </a:solidFill>
                <a:latin typeface="AvenirNext" panose="020B0503020202020204" pitchFamily="34" charset="0"/>
              </a:rPr>
              <a:t>)</a:t>
            </a:r>
            <a:endParaRPr lang="en-US" dirty="0"/>
          </a:p>
        </p:txBody>
      </p:sp>
      <p:sp>
        <p:nvSpPr>
          <p:cNvPr id="8" name="Rectangle 7">
            <a:extLst>
              <a:ext uri="{FF2B5EF4-FFF2-40B4-BE49-F238E27FC236}">
                <a16:creationId xmlns:a16="http://schemas.microsoft.com/office/drawing/2014/main" id="{E2278903-1EC4-D44E-999E-C053BC880EAF}"/>
              </a:ext>
            </a:extLst>
          </p:cNvPr>
          <p:cNvSpPr/>
          <p:nvPr/>
        </p:nvSpPr>
        <p:spPr>
          <a:xfrm>
            <a:off x="609600" y="5525869"/>
            <a:ext cx="7543800" cy="646331"/>
          </a:xfrm>
          <a:prstGeom prst="rect">
            <a:avLst/>
          </a:prstGeom>
        </p:spPr>
        <p:txBody>
          <a:bodyPr wrap="square">
            <a:spAutoFit/>
          </a:bodyPr>
          <a:lstStyle/>
          <a:p>
            <a:r>
              <a:rPr lang="en-IN" dirty="0">
                <a:solidFill>
                  <a:srgbClr val="33475B"/>
                </a:solidFill>
                <a:latin typeface="AvenirNext" panose="020B0503020202020204" pitchFamily="34" charset="0"/>
              </a:rPr>
              <a:t>Each person spends an average of 2 hours and 22 minutes on social networks and messaging. (</a:t>
            </a:r>
            <a:r>
              <a:rPr lang="en-IN" b="1" dirty="0">
                <a:solidFill>
                  <a:srgbClr val="0091AE"/>
                </a:solidFill>
                <a:latin typeface="AvenirNext" panose="020B0503020202020204" pitchFamily="34" charset="0"/>
                <a:hlinkClick r:id="rId4"/>
              </a:rPr>
              <a:t>Globalwebindex</a:t>
            </a:r>
            <a:r>
              <a:rPr lang="en-IN" dirty="0">
                <a:solidFill>
                  <a:srgbClr val="33475B"/>
                </a:solidFill>
                <a:latin typeface="AvenirNext" panose="020B0503020202020204" pitchFamily="34" charset="0"/>
              </a:rPr>
              <a:t>)</a:t>
            </a:r>
            <a:endParaRPr lang="en-US" dirty="0"/>
          </a:p>
        </p:txBody>
      </p:sp>
    </p:spTree>
    <p:extLst>
      <p:ext uri="{BB962C8B-B14F-4D97-AF65-F5344CB8AC3E}">
        <p14:creationId xmlns:p14="http://schemas.microsoft.com/office/powerpoint/2010/main" val="1227913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EF587-9796-6E45-97CE-6098C8FB3A9C}"/>
              </a:ext>
            </a:extLst>
          </p:cNvPr>
          <p:cNvSpPr>
            <a:spLocks noGrp="1"/>
          </p:cNvSpPr>
          <p:nvPr>
            <p:ph type="title"/>
          </p:nvPr>
        </p:nvSpPr>
        <p:spPr/>
        <p:txBody>
          <a:bodyPr/>
          <a:lstStyle/>
          <a:p>
            <a:endParaRPr lang="en-US"/>
          </a:p>
        </p:txBody>
      </p:sp>
      <p:sp>
        <p:nvSpPr>
          <p:cNvPr id="7" name="Rectangle 6">
            <a:extLst>
              <a:ext uri="{FF2B5EF4-FFF2-40B4-BE49-F238E27FC236}">
                <a16:creationId xmlns:a16="http://schemas.microsoft.com/office/drawing/2014/main" id="{0705ACA6-B60C-C246-991B-B831AF73DFE9}"/>
              </a:ext>
            </a:extLst>
          </p:cNvPr>
          <p:cNvSpPr/>
          <p:nvPr/>
        </p:nvSpPr>
        <p:spPr>
          <a:xfrm>
            <a:off x="2362200" y="6171573"/>
            <a:ext cx="4876800" cy="276999"/>
          </a:xfrm>
          <a:prstGeom prst="rect">
            <a:avLst/>
          </a:prstGeom>
        </p:spPr>
        <p:txBody>
          <a:bodyPr wrap="square">
            <a:spAutoFit/>
          </a:bodyPr>
          <a:lstStyle/>
          <a:p>
            <a:r>
              <a:rPr lang="en-IN" sz="1200" dirty="0">
                <a:hlinkClick r:id="rId2"/>
              </a:rPr>
              <a:t>https://www.statista.com/statistics/617136/digital-population-worldwide/</a:t>
            </a:r>
            <a:endParaRPr lang="en-US" sz="1200" dirty="0"/>
          </a:p>
        </p:txBody>
      </p:sp>
      <p:pic>
        <p:nvPicPr>
          <p:cNvPr id="9" name="Content Placeholder 8">
            <a:extLst>
              <a:ext uri="{FF2B5EF4-FFF2-40B4-BE49-F238E27FC236}">
                <a16:creationId xmlns:a16="http://schemas.microsoft.com/office/drawing/2014/main" id="{1CE13EF8-296D-3E41-8487-AD6761484EB6}"/>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15275" t="28621" r="38425" b="10768"/>
          <a:stretch/>
        </p:blipFill>
        <p:spPr>
          <a:xfrm>
            <a:off x="685800" y="274638"/>
            <a:ext cx="8077200" cy="5364163"/>
          </a:xfrm>
        </p:spPr>
      </p:pic>
    </p:spTree>
    <p:extLst>
      <p:ext uri="{BB962C8B-B14F-4D97-AF65-F5344CB8AC3E}">
        <p14:creationId xmlns:p14="http://schemas.microsoft.com/office/powerpoint/2010/main" val="16205658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7B5EA-4A27-1747-86D2-67554D0C024A}"/>
              </a:ext>
            </a:extLst>
          </p:cNvPr>
          <p:cNvSpPr>
            <a:spLocks noGrp="1"/>
          </p:cNvSpPr>
          <p:nvPr>
            <p:ph type="title"/>
          </p:nvPr>
        </p:nvSpPr>
        <p:spPr/>
        <p:txBody>
          <a:bodyPr/>
          <a:lstStyle/>
          <a:p>
            <a:r>
              <a:rPr lang="en-US" dirty="0"/>
              <a:t>Why Digital Marketing?</a:t>
            </a:r>
          </a:p>
        </p:txBody>
      </p:sp>
      <p:sp>
        <p:nvSpPr>
          <p:cNvPr id="3" name="Content Placeholder 2">
            <a:extLst>
              <a:ext uri="{FF2B5EF4-FFF2-40B4-BE49-F238E27FC236}">
                <a16:creationId xmlns:a16="http://schemas.microsoft.com/office/drawing/2014/main" id="{D558E69A-1B6A-7549-8428-470C260222D6}"/>
              </a:ext>
            </a:extLst>
          </p:cNvPr>
          <p:cNvSpPr>
            <a:spLocks noGrp="1"/>
          </p:cNvSpPr>
          <p:nvPr>
            <p:ph idx="1"/>
          </p:nvPr>
        </p:nvSpPr>
        <p:spPr/>
        <p:txBody>
          <a:bodyPr>
            <a:normAutofit lnSpcReduction="10000"/>
          </a:bodyPr>
          <a:lstStyle/>
          <a:p>
            <a:pPr marL="0" indent="0">
              <a:buNone/>
            </a:pPr>
            <a:r>
              <a:rPr lang="en-US" dirty="0"/>
              <a:t>2. Targeted Reach </a:t>
            </a:r>
          </a:p>
          <a:p>
            <a:pPr marL="0" indent="0">
              <a:buNone/>
            </a:pPr>
            <a:r>
              <a:rPr lang="en-US" dirty="0"/>
              <a:t>T</a:t>
            </a:r>
            <a:r>
              <a:rPr lang="en-IN" dirty="0" err="1"/>
              <a:t>arget</a:t>
            </a:r>
            <a:r>
              <a:rPr lang="en-IN" dirty="0"/>
              <a:t> people with a very specific:</a:t>
            </a:r>
          </a:p>
          <a:p>
            <a:r>
              <a:rPr lang="en-IN" dirty="0"/>
              <a:t>Demographics</a:t>
            </a:r>
          </a:p>
          <a:p>
            <a:r>
              <a:rPr lang="en-IN" dirty="0"/>
              <a:t>Goal</a:t>
            </a:r>
          </a:p>
          <a:p>
            <a:r>
              <a:rPr lang="en-IN" dirty="0"/>
              <a:t>Profession</a:t>
            </a:r>
          </a:p>
          <a:p>
            <a:r>
              <a:rPr lang="en-IN" dirty="0"/>
              <a:t>Education level</a:t>
            </a:r>
          </a:p>
          <a:p>
            <a:r>
              <a:rPr lang="en-IN" dirty="0"/>
              <a:t>Buying </a:t>
            </a:r>
            <a:r>
              <a:rPr lang="en-IN" dirty="0" err="1"/>
              <a:t>behavior</a:t>
            </a:r>
            <a:endParaRPr lang="en-IN" dirty="0"/>
          </a:p>
          <a:p>
            <a:r>
              <a:rPr lang="en-IN" dirty="0"/>
              <a:t>And more</a:t>
            </a:r>
          </a:p>
          <a:p>
            <a:pPr marL="0" indent="0">
              <a:buNone/>
            </a:pPr>
            <a:endParaRPr lang="en-US" dirty="0"/>
          </a:p>
        </p:txBody>
      </p:sp>
    </p:spTree>
    <p:extLst>
      <p:ext uri="{BB962C8B-B14F-4D97-AF65-F5344CB8AC3E}">
        <p14:creationId xmlns:p14="http://schemas.microsoft.com/office/powerpoint/2010/main" val="4051702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C11CE-DD2A-C14D-8C5A-61D2267F959B}"/>
              </a:ext>
            </a:extLst>
          </p:cNvPr>
          <p:cNvSpPr>
            <a:spLocks noGrp="1"/>
          </p:cNvSpPr>
          <p:nvPr>
            <p:ph type="title"/>
          </p:nvPr>
        </p:nvSpPr>
        <p:spPr/>
        <p:txBody>
          <a:bodyPr/>
          <a:lstStyle/>
          <a:p>
            <a:r>
              <a:rPr lang="en-US" dirty="0"/>
              <a:t>Why Digital Marketing?</a:t>
            </a:r>
          </a:p>
        </p:txBody>
      </p:sp>
      <p:sp>
        <p:nvSpPr>
          <p:cNvPr id="3" name="Content Placeholder 2">
            <a:extLst>
              <a:ext uri="{FF2B5EF4-FFF2-40B4-BE49-F238E27FC236}">
                <a16:creationId xmlns:a16="http://schemas.microsoft.com/office/drawing/2014/main" id="{0F43AA7C-5785-5245-B00D-677119BC07B8}"/>
              </a:ext>
            </a:extLst>
          </p:cNvPr>
          <p:cNvSpPr>
            <a:spLocks noGrp="1"/>
          </p:cNvSpPr>
          <p:nvPr>
            <p:ph idx="1"/>
          </p:nvPr>
        </p:nvSpPr>
        <p:spPr>
          <a:xfrm>
            <a:off x="457200" y="1166018"/>
            <a:ext cx="8229600" cy="4525963"/>
          </a:xfrm>
        </p:spPr>
        <p:txBody>
          <a:bodyPr/>
          <a:lstStyle/>
          <a:p>
            <a:pPr marL="0" indent="0">
              <a:buNone/>
            </a:pPr>
            <a:r>
              <a:rPr lang="en-US" dirty="0"/>
              <a:t>3. </a:t>
            </a:r>
            <a:r>
              <a:rPr lang="en-US" dirty="0" err="1"/>
              <a:t>Personalised</a:t>
            </a:r>
            <a:r>
              <a:rPr lang="en-US" dirty="0"/>
              <a:t> communication</a:t>
            </a:r>
          </a:p>
        </p:txBody>
      </p:sp>
      <p:pic>
        <p:nvPicPr>
          <p:cNvPr id="6" name="Picture 5">
            <a:extLst>
              <a:ext uri="{FF2B5EF4-FFF2-40B4-BE49-F238E27FC236}">
                <a16:creationId xmlns:a16="http://schemas.microsoft.com/office/drawing/2014/main" id="{28C0E91E-12C1-CA41-A25B-F28DC822A04F}"/>
              </a:ext>
            </a:extLst>
          </p:cNvPr>
          <p:cNvPicPr>
            <a:picLocks noChangeAspect="1"/>
          </p:cNvPicPr>
          <p:nvPr/>
        </p:nvPicPr>
        <p:blipFill>
          <a:blip r:embed="rId2"/>
          <a:stretch>
            <a:fillRect/>
          </a:stretch>
        </p:blipFill>
        <p:spPr>
          <a:xfrm>
            <a:off x="294025" y="3005774"/>
            <a:ext cx="2552700" cy="1079500"/>
          </a:xfrm>
          <a:prstGeom prst="rect">
            <a:avLst/>
          </a:prstGeom>
        </p:spPr>
      </p:pic>
      <p:pic>
        <p:nvPicPr>
          <p:cNvPr id="7" name="Picture 6">
            <a:extLst>
              <a:ext uri="{FF2B5EF4-FFF2-40B4-BE49-F238E27FC236}">
                <a16:creationId xmlns:a16="http://schemas.microsoft.com/office/drawing/2014/main" id="{D5DD8D38-5270-664A-8C8D-4093E08EAA5F}"/>
              </a:ext>
            </a:extLst>
          </p:cNvPr>
          <p:cNvPicPr>
            <a:picLocks noChangeAspect="1"/>
          </p:cNvPicPr>
          <p:nvPr/>
        </p:nvPicPr>
        <p:blipFill>
          <a:blip r:embed="rId3"/>
          <a:stretch>
            <a:fillRect/>
          </a:stretch>
        </p:blipFill>
        <p:spPr>
          <a:xfrm>
            <a:off x="294025" y="2035384"/>
            <a:ext cx="2362200" cy="825500"/>
          </a:xfrm>
          <a:prstGeom prst="rect">
            <a:avLst/>
          </a:prstGeom>
        </p:spPr>
      </p:pic>
      <p:pic>
        <p:nvPicPr>
          <p:cNvPr id="8" name="Picture 7">
            <a:extLst>
              <a:ext uri="{FF2B5EF4-FFF2-40B4-BE49-F238E27FC236}">
                <a16:creationId xmlns:a16="http://schemas.microsoft.com/office/drawing/2014/main" id="{DCA781B4-D15A-6642-9E27-A65FD3E323F2}"/>
              </a:ext>
            </a:extLst>
          </p:cNvPr>
          <p:cNvPicPr>
            <a:picLocks noChangeAspect="1"/>
          </p:cNvPicPr>
          <p:nvPr/>
        </p:nvPicPr>
        <p:blipFill>
          <a:blip r:embed="rId4"/>
          <a:stretch>
            <a:fillRect/>
          </a:stretch>
        </p:blipFill>
        <p:spPr>
          <a:xfrm>
            <a:off x="7657244" y="2004688"/>
            <a:ext cx="825500" cy="825500"/>
          </a:xfrm>
          <a:prstGeom prst="rect">
            <a:avLst/>
          </a:prstGeom>
        </p:spPr>
      </p:pic>
      <p:pic>
        <p:nvPicPr>
          <p:cNvPr id="9" name="Picture 8">
            <a:extLst>
              <a:ext uri="{FF2B5EF4-FFF2-40B4-BE49-F238E27FC236}">
                <a16:creationId xmlns:a16="http://schemas.microsoft.com/office/drawing/2014/main" id="{24F68D35-9B80-CA4C-9269-01C0D050EAA0}"/>
              </a:ext>
            </a:extLst>
          </p:cNvPr>
          <p:cNvPicPr>
            <a:picLocks noChangeAspect="1"/>
          </p:cNvPicPr>
          <p:nvPr/>
        </p:nvPicPr>
        <p:blipFill>
          <a:blip r:embed="rId5"/>
          <a:stretch>
            <a:fillRect/>
          </a:stretch>
        </p:blipFill>
        <p:spPr>
          <a:xfrm>
            <a:off x="3406134" y="2087197"/>
            <a:ext cx="3581400" cy="3175000"/>
          </a:xfrm>
          <a:prstGeom prst="rect">
            <a:avLst/>
          </a:prstGeom>
        </p:spPr>
      </p:pic>
      <p:sp>
        <p:nvSpPr>
          <p:cNvPr id="10" name="TextBox 9">
            <a:extLst>
              <a:ext uri="{FF2B5EF4-FFF2-40B4-BE49-F238E27FC236}">
                <a16:creationId xmlns:a16="http://schemas.microsoft.com/office/drawing/2014/main" id="{AA5FECC0-8305-AF49-BC17-51D7E89C407E}"/>
              </a:ext>
            </a:extLst>
          </p:cNvPr>
          <p:cNvSpPr txBox="1"/>
          <p:nvPr/>
        </p:nvSpPr>
        <p:spPr>
          <a:xfrm>
            <a:off x="274333" y="1769058"/>
            <a:ext cx="2657651" cy="369332"/>
          </a:xfrm>
          <a:prstGeom prst="rect">
            <a:avLst/>
          </a:prstGeom>
          <a:noFill/>
        </p:spPr>
        <p:txBody>
          <a:bodyPr wrap="none" rtlCol="0">
            <a:spAutoFit/>
          </a:bodyPr>
          <a:lstStyle/>
          <a:p>
            <a:r>
              <a:rPr lang="en-US" dirty="0"/>
              <a:t>Recommendation Systems</a:t>
            </a:r>
          </a:p>
        </p:txBody>
      </p:sp>
      <p:sp>
        <p:nvSpPr>
          <p:cNvPr id="11" name="TextBox 10">
            <a:extLst>
              <a:ext uri="{FF2B5EF4-FFF2-40B4-BE49-F238E27FC236}">
                <a16:creationId xmlns:a16="http://schemas.microsoft.com/office/drawing/2014/main" id="{82B3E906-BFEE-B245-BCB2-88D741238645}"/>
              </a:ext>
            </a:extLst>
          </p:cNvPr>
          <p:cNvSpPr txBox="1"/>
          <p:nvPr/>
        </p:nvSpPr>
        <p:spPr>
          <a:xfrm>
            <a:off x="6726708" y="1354316"/>
            <a:ext cx="2142959" cy="646331"/>
          </a:xfrm>
          <a:prstGeom prst="rect">
            <a:avLst/>
          </a:prstGeom>
          <a:noFill/>
        </p:spPr>
        <p:txBody>
          <a:bodyPr wrap="none" rtlCol="0">
            <a:spAutoFit/>
          </a:bodyPr>
          <a:lstStyle/>
          <a:p>
            <a:r>
              <a:rPr lang="en-US" dirty="0" err="1"/>
              <a:t>Personalised</a:t>
            </a:r>
            <a:r>
              <a:rPr lang="en-US" dirty="0"/>
              <a:t> Videos/</a:t>
            </a:r>
          </a:p>
          <a:p>
            <a:pPr algn="ctr"/>
            <a:r>
              <a:rPr lang="en-US" dirty="0"/>
              <a:t>Newsfeed</a:t>
            </a:r>
          </a:p>
        </p:txBody>
      </p:sp>
      <p:sp>
        <p:nvSpPr>
          <p:cNvPr id="12" name="TextBox 11">
            <a:extLst>
              <a:ext uri="{FF2B5EF4-FFF2-40B4-BE49-F238E27FC236}">
                <a16:creationId xmlns:a16="http://schemas.microsoft.com/office/drawing/2014/main" id="{7CEB6D90-F0BE-4C40-9000-AF9F2D125122}"/>
              </a:ext>
            </a:extLst>
          </p:cNvPr>
          <p:cNvSpPr txBox="1"/>
          <p:nvPr/>
        </p:nvSpPr>
        <p:spPr>
          <a:xfrm>
            <a:off x="3229582" y="1705157"/>
            <a:ext cx="3733800" cy="369332"/>
          </a:xfrm>
          <a:prstGeom prst="rect">
            <a:avLst/>
          </a:prstGeom>
          <a:noFill/>
        </p:spPr>
        <p:txBody>
          <a:bodyPr wrap="square" rtlCol="0">
            <a:spAutoFit/>
          </a:bodyPr>
          <a:lstStyle/>
          <a:p>
            <a:r>
              <a:rPr lang="en-US" dirty="0"/>
              <a:t>Chatbots with personalized messages </a:t>
            </a:r>
          </a:p>
        </p:txBody>
      </p:sp>
      <p:pic>
        <p:nvPicPr>
          <p:cNvPr id="14" name="Picture 13">
            <a:extLst>
              <a:ext uri="{FF2B5EF4-FFF2-40B4-BE49-F238E27FC236}">
                <a16:creationId xmlns:a16="http://schemas.microsoft.com/office/drawing/2014/main" id="{3D0B52A2-82B8-D540-B26C-7F7F3EA6632F}"/>
              </a:ext>
            </a:extLst>
          </p:cNvPr>
          <p:cNvPicPr>
            <a:picLocks noChangeAspect="1"/>
          </p:cNvPicPr>
          <p:nvPr/>
        </p:nvPicPr>
        <p:blipFill rotWithShape="1">
          <a:blip r:embed="rId6">
            <a:extLst>
              <a:ext uri="{28A0092B-C50C-407E-A947-70E740481C1C}">
                <a14:useLocalDpi xmlns:a14="http://schemas.microsoft.com/office/drawing/2010/main" val="0"/>
              </a:ext>
            </a:extLst>
          </a:blip>
          <a:srcRect l="6783" t="13333" r="8482" b="63613"/>
          <a:stretch/>
        </p:blipFill>
        <p:spPr>
          <a:xfrm>
            <a:off x="178543" y="5262197"/>
            <a:ext cx="7619644" cy="1581022"/>
          </a:xfrm>
          <a:prstGeom prst="rect">
            <a:avLst/>
          </a:prstGeom>
        </p:spPr>
      </p:pic>
      <p:sp>
        <p:nvSpPr>
          <p:cNvPr id="15" name="TextBox 14">
            <a:extLst>
              <a:ext uri="{FF2B5EF4-FFF2-40B4-BE49-F238E27FC236}">
                <a16:creationId xmlns:a16="http://schemas.microsoft.com/office/drawing/2014/main" id="{F5BC7821-7438-5D4D-AC39-44B5B3B64DEC}"/>
              </a:ext>
            </a:extLst>
          </p:cNvPr>
          <p:cNvSpPr txBox="1"/>
          <p:nvPr/>
        </p:nvSpPr>
        <p:spPr>
          <a:xfrm>
            <a:off x="1219200" y="5348747"/>
            <a:ext cx="3886200" cy="369332"/>
          </a:xfrm>
          <a:prstGeom prst="rect">
            <a:avLst/>
          </a:prstGeom>
          <a:solidFill>
            <a:schemeClr val="bg2"/>
          </a:solidFill>
        </p:spPr>
        <p:txBody>
          <a:bodyPr wrap="square" rtlCol="0">
            <a:spAutoFit/>
          </a:bodyPr>
          <a:lstStyle/>
          <a:p>
            <a:r>
              <a:rPr lang="en-US" dirty="0" err="1"/>
              <a:t>Personalised</a:t>
            </a:r>
            <a:r>
              <a:rPr lang="en-US" dirty="0"/>
              <a:t> Email communication</a:t>
            </a:r>
          </a:p>
        </p:txBody>
      </p:sp>
      <p:sp>
        <p:nvSpPr>
          <p:cNvPr id="18" name="Oval 17">
            <a:extLst>
              <a:ext uri="{FF2B5EF4-FFF2-40B4-BE49-F238E27FC236}">
                <a16:creationId xmlns:a16="http://schemas.microsoft.com/office/drawing/2014/main" id="{50E4CA7D-8B30-764C-B290-FBEDA78E3336}"/>
              </a:ext>
            </a:extLst>
          </p:cNvPr>
          <p:cNvSpPr/>
          <p:nvPr/>
        </p:nvSpPr>
        <p:spPr>
          <a:xfrm>
            <a:off x="1676400" y="6476999"/>
            <a:ext cx="5181600" cy="22844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23098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1"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5" grpId="1" animBg="1"/>
      <p:bldP spid="1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675246B-D252-9544-A324-52FF1D58C940}"/>
              </a:ext>
            </a:extLst>
          </p:cNvPr>
          <p:cNvPicPr>
            <a:picLocks noChangeAspect="1"/>
          </p:cNvPicPr>
          <p:nvPr/>
        </p:nvPicPr>
        <p:blipFill>
          <a:blip r:embed="rId2"/>
          <a:stretch>
            <a:fillRect/>
          </a:stretch>
        </p:blipFill>
        <p:spPr>
          <a:xfrm>
            <a:off x="1645920" y="0"/>
            <a:ext cx="5852160" cy="6858000"/>
          </a:xfrm>
          <a:prstGeom prst="rect">
            <a:avLst/>
          </a:prstGeom>
        </p:spPr>
      </p:pic>
    </p:spTree>
    <p:extLst>
      <p:ext uri="{BB962C8B-B14F-4D97-AF65-F5344CB8AC3E}">
        <p14:creationId xmlns:p14="http://schemas.microsoft.com/office/powerpoint/2010/main" val="6474424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10D5F-7662-7B48-A9C6-F9360F161413}"/>
              </a:ext>
            </a:extLst>
          </p:cNvPr>
          <p:cNvSpPr>
            <a:spLocks noGrp="1"/>
          </p:cNvSpPr>
          <p:nvPr>
            <p:ph type="title"/>
          </p:nvPr>
        </p:nvSpPr>
        <p:spPr/>
        <p:txBody>
          <a:bodyPr/>
          <a:lstStyle/>
          <a:p>
            <a:r>
              <a:rPr lang="en-US" dirty="0"/>
              <a:t>Why Digital Marketing?</a:t>
            </a:r>
          </a:p>
        </p:txBody>
      </p:sp>
      <p:sp>
        <p:nvSpPr>
          <p:cNvPr id="3" name="Content Placeholder 2">
            <a:extLst>
              <a:ext uri="{FF2B5EF4-FFF2-40B4-BE49-F238E27FC236}">
                <a16:creationId xmlns:a16="http://schemas.microsoft.com/office/drawing/2014/main" id="{295D8CE2-9008-B544-8DB1-8250F5A9F922}"/>
              </a:ext>
            </a:extLst>
          </p:cNvPr>
          <p:cNvSpPr>
            <a:spLocks noGrp="1"/>
          </p:cNvSpPr>
          <p:nvPr>
            <p:ph idx="1"/>
          </p:nvPr>
        </p:nvSpPr>
        <p:spPr>
          <a:xfrm>
            <a:off x="457200" y="1295400"/>
            <a:ext cx="8229600" cy="4525963"/>
          </a:xfrm>
        </p:spPr>
        <p:txBody>
          <a:bodyPr/>
          <a:lstStyle/>
          <a:p>
            <a:pPr marL="0" indent="0" algn="just">
              <a:buNone/>
            </a:pPr>
            <a:r>
              <a:rPr lang="en-US" dirty="0"/>
              <a:t>4. Advanced Analytics for performance monitoring</a:t>
            </a:r>
          </a:p>
        </p:txBody>
      </p:sp>
      <p:pic>
        <p:nvPicPr>
          <p:cNvPr id="5" name="Picture 4">
            <a:extLst>
              <a:ext uri="{FF2B5EF4-FFF2-40B4-BE49-F238E27FC236}">
                <a16:creationId xmlns:a16="http://schemas.microsoft.com/office/drawing/2014/main" id="{B3181395-F4BE-C346-BDF7-278EC8D366B4}"/>
              </a:ext>
            </a:extLst>
          </p:cNvPr>
          <p:cNvPicPr>
            <a:picLocks noChangeAspect="1"/>
          </p:cNvPicPr>
          <p:nvPr/>
        </p:nvPicPr>
        <p:blipFill rotWithShape="1">
          <a:blip r:embed="rId2"/>
          <a:srcRect t="-7004" b="12973"/>
          <a:stretch/>
        </p:blipFill>
        <p:spPr>
          <a:xfrm>
            <a:off x="0" y="2025057"/>
            <a:ext cx="9144000" cy="4525963"/>
          </a:xfrm>
          <a:prstGeom prst="rect">
            <a:avLst/>
          </a:prstGeom>
        </p:spPr>
      </p:pic>
    </p:spTree>
    <p:extLst>
      <p:ext uri="{BB962C8B-B14F-4D97-AF65-F5344CB8AC3E}">
        <p14:creationId xmlns:p14="http://schemas.microsoft.com/office/powerpoint/2010/main" val="20697703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C672F-C260-F847-ACFB-3A2B72C2B3C5}"/>
              </a:ext>
            </a:extLst>
          </p:cNvPr>
          <p:cNvSpPr>
            <a:spLocks noGrp="1"/>
          </p:cNvSpPr>
          <p:nvPr>
            <p:ph type="title"/>
          </p:nvPr>
        </p:nvSpPr>
        <p:spPr/>
        <p:txBody>
          <a:bodyPr/>
          <a:lstStyle/>
          <a:p>
            <a:r>
              <a:rPr lang="en-US" dirty="0"/>
              <a:t>Why Digital Marketing?</a:t>
            </a:r>
          </a:p>
        </p:txBody>
      </p:sp>
      <p:sp>
        <p:nvSpPr>
          <p:cNvPr id="3" name="Content Placeholder 2">
            <a:extLst>
              <a:ext uri="{FF2B5EF4-FFF2-40B4-BE49-F238E27FC236}">
                <a16:creationId xmlns:a16="http://schemas.microsoft.com/office/drawing/2014/main" id="{DDC76751-DB97-9B49-B260-F99264BA60C1}"/>
              </a:ext>
            </a:extLst>
          </p:cNvPr>
          <p:cNvSpPr>
            <a:spLocks noGrp="1"/>
          </p:cNvSpPr>
          <p:nvPr>
            <p:ph idx="1"/>
          </p:nvPr>
        </p:nvSpPr>
        <p:spPr/>
        <p:txBody>
          <a:bodyPr/>
          <a:lstStyle/>
          <a:p>
            <a:pPr marL="0" indent="0">
              <a:buNone/>
            </a:pPr>
            <a:r>
              <a:rPr lang="en-US" dirty="0"/>
              <a:t>5. Easy to scale and adapt</a:t>
            </a:r>
          </a:p>
          <a:p>
            <a:r>
              <a:rPr lang="en-IN" dirty="0"/>
              <a:t>Choose a daily budget and know exactly how much an Ad-campaign will cost. </a:t>
            </a:r>
          </a:p>
          <a:p>
            <a:r>
              <a:rPr lang="en-IN" dirty="0"/>
              <a:t>Optimise the campaigns based on the required performance.</a:t>
            </a:r>
          </a:p>
          <a:p>
            <a:r>
              <a:rPr lang="en-IN" dirty="0"/>
              <a:t>Make changes fast to reduce wasted ad spend and lost revenues. </a:t>
            </a:r>
            <a:endParaRPr lang="en-US" dirty="0"/>
          </a:p>
        </p:txBody>
      </p:sp>
    </p:spTree>
    <p:extLst>
      <p:ext uri="{BB962C8B-B14F-4D97-AF65-F5344CB8AC3E}">
        <p14:creationId xmlns:p14="http://schemas.microsoft.com/office/powerpoint/2010/main" val="1943239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F3423-7F95-B344-B3E1-EA9016730A1E}"/>
              </a:ext>
            </a:extLst>
          </p:cNvPr>
          <p:cNvSpPr>
            <a:spLocks noGrp="1"/>
          </p:cNvSpPr>
          <p:nvPr>
            <p:ph type="title"/>
          </p:nvPr>
        </p:nvSpPr>
        <p:spPr/>
        <p:txBody>
          <a:bodyPr/>
          <a:lstStyle/>
          <a:p>
            <a:r>
              <a:rPr lang="en-US" dirty="0"/>
              <a:t>Why Digital Marketing?</a:t>
            </a:r>
          </a:p>
        </p:txBody>
      </p:sp>
      <p:sp>
        <p:nvSpPr>
          <p:cNvPr id="3" name="Content Placeholder 2">
            <a:extLst>
              <a:ext uri="{FF2B5EF4-FFF2-40B4-BE49-F238E27FC236}">
                <a16:creationId xmlns:a16="http://schemas.microsoft.com/office/drawing/2014/main" id="{1966C059-8FD5-8C45-BFF9-B87E9415051C}"/>
              </a:ext>
            </a:extLst>
          </p:cNvPr>
          <p:cNvSpPr>
            <a:spLocks noGrp="1"/>
          </p:cNvSpPr>
          <p:nvPr>
            <p:ph idx="1"/>
          </p:nvPr>
        </p:nvSpPr>
        <p:spPr/>
        <p:txBody>
          <a:bodyPr/>
          <a:lstStyle/>
          <a:p>
            <a:pPr marL="0" indent="0">
              <a:buNone/>
            </a:pPr>
            <a:r>
              <a:rPr lang="en-US" dirty="0"/>
              <a:t>6. Better ROI (Return on Investment)</a:t>
            </a:r>
          </a:p>
          <a:p>
            <a:r>
              <a:rPr lang="en-US" dirty="0"/>
              <a:t>Cost effective</a:t>
            </a:r>
          </a:p>
          <a:p>
            <a:r>
              <a:rPr lang="en-US" dirty="0"/>
              <a:t>Low investment</a:t>
            </a:r>
          </a:p>
          <a:p>
            <a:r>
              <a:rPr lang="en-US" dirty="0"/>
              <a:t>Ideal for small businesses</a:t>
            </a:r>
          </a:p>
        </p:txBody>
      </p:sp>
    </p:spTree>
    <p:extLst>
      <p:ext uri="{BB962C8B-B14F-4D97-AF65-F5344CB8AC3E}">
        <p14:creationId xmlns:p14="http://schemas.microsoft.com/office/powerpoint/2010/main" val="3084893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Digital Strategy</a:t>
            </a:r>
          </a:p>
        </p:txBody>
      </p:sp>
      <p:sp>
        <p:nvSpPr>
          <p:cNvPr id="3" name="Content Placeholder 2"/>
          <p:cNvSpPr>
            <a:spLocks noGrp="1"/>
          </p:cNvSpPr>
          <p:nvPr>
            <p:ph idx="1"/>
          </p:nvPr>
        </p:nvSpPr>
        <p:spPr/>
        <p:txBody>
          <a:bodyPr/>
          <a:lstStyle/>
          <a:p>
            <a:pPr algn="just"/>
            <a:r>
              <a:rPr lang="en-US" dirty="0"/>
              <a:t>The series of actions that help a business achieve its goal(s) using online marketing.</a:t>
            </a:r>
          </a:p>
        </p:txBody>
      </p:sp>
    </p:spTree>
    <p:extLst>
      <p:ext uri="{BB962C8B-B14F-4D97-AF65-F5344CB8AC3E}">
        <p14:creationId xmlns:p14="http://schemas.microsoft.com/office/powerpoint/2010/main" val="35056625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Digital Strategy Roadmap</a:t>
            </a:r>
          </a:p>
        </p:txBody>
      </p:sp>
      <p:sp>
        <p:nvSpPr>
          <p:cNvPr id="3" name="Content Placeholder 2"/>
          <p:cNvSpPr>
            <a:spLocks noGrp="1"/>
          </p:cNvSpPr>
          <p:nvPr>
            <p:ph idx="1"/>
          </p:nvPr>
        </p:nvSpPr>
        <p:spPr/>
        <p:txBody>
          <a:bodyPr/>
          <a:lstStyle/>
          <a:p>
            <a:pPr marL="0" indent="0">
              <a:buNone/>
            </a:pPr>
            <a:r>
              <a:rPr lang="en-US" b="1" i="1" dirty="0"/>
              <a:t>I. Understand your business</a:t>
            </a:r>
          </a:p>
          <a:p>
            <a:pPr marL="0" indent="0">
              <a:buNone/>
            </a:pPr>
            <a:r>
              <a:rPr lang="en-US" dirty="0"/>
              <a:t>1. Clearly define your goals.</a:t>
            </a:r>
          </a:p>
          <a:p>
            <a:pPr marL="0" indent="0" algn="ctr">
              <a:buNone/>
            </a:pPr>
            <a:r>
              <a:rPr lang="en-US" sz="2000" i="1" dirty="0"/>
              <a:t>“to generate 25% more leads via website this year than you drove last year.”</a:t>
            </a:r>
          </a:p>
          <a:p>
            <a:pPr marL="0" indent="0" algn="ctr">
              <a:buNone/>
            </a:pPr>
            <a:r>
              <a:rPr lang="en-US" sz="2000" i="1" dirty="0"/>
              <a:t>“increase sales by 20%, “</a:t>
            </a:r>
          </a:p>
          <a:p>
            <a:pPr marL="0" indent="0" algn="ctr">
              <a:buNone/>
            </a:pPr>
            <a:r>
              <a:rPr lang="en-US" sz="2000" i="1" dirty="0"/>
              <a:t>or “identify 100 potential customers”</a:t>
            </a:r>
          </a:p>
          <a:p>
            <a:pPr marL="0" indent="0">
              <a:buNone/>
            </a:pPr>
            <a:r>
              <a:rPr lang="en-US" dirty="0"/>
              <a:t>2. Articulate what your business stands for – mission statement</a:t>
            </a:r>
          </a:p>
          <a:p>
            <a:pPr marL="0" indent="0">
              <a:buNone/>
            </a:pPr>
            <a:r>
              <a:rPr lang="en-US" dirty="0"/>
              <a:t>3. Identify your Unique Selling Point (or USP)</a:t>
            </a:r>
          </a:p>
        </p:txBody>
      </p:sp>
    </p:spTree>
    <p:extLst>
      <p:ext uri="{BB962C8B-B14F-4D97-AF65-F5344CB8AC3E}">
        <p14:creationId xmlns:p14="http://schemas.microsoft.com/office/powerpoint/2010/main" val="3567799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Digital Strategy roadmap</a:t>
            </a:r>
          </a:p>
        </p:txBody>
      </p:sp>
      <p:sp>
        <p:nvSpPr>
          <p:cNvPr id="3" name="Content Placeholder 2"/>
          <p:cNvSpPr>
            <a:spLocks noGrp="1"/>
          </p:cNvSpPr>
          <p:nvPr>
            <p:ph idx="1"/>
          </p:nvPr>
        </p:nvSpPr>
        <p:spPr>
          <a:xfrm>
            <a:off x="457200" y="1295400"/>
            <a:ext cx="8229600" cy="5334000"/>
          </a:xfrm>
        </p:spPr>
        <p:txBody>
          <a:bodyPr>
            <a:normAutofit fontScale="77500" lnSpcReduction="20000"/>
          </a:bodyPr>
          <a:lstStyle/>
          <a:p>
            <a:pPr marL="0" indent="0" algn="just">
              <a:buNone/>
            </a:pPr>
            <a:r>
              <a:rPr lang="en-US" b="1" dirty="0"/>
              <a:t>Some examples of typical goals and the strategies that can be used to address them:</a:t>
            </a:r>
          </a:p>
          <a:p>
            <a:pPr marL="0" indent="0" algn="just">
              <a:buNone/>
            </a:pPr>
            <a:br>
              <a:rPr lang="en-US" dirty="0"/>
            </a:br>
            <a:r>
              <a:rPr lang="en-US" b="1" dirty="0"/>
              <a:t>Increase sales: </a:t>
            </a:r>
            <a:r>
              <a:rPr lang="en-US" dirty="0"/>
              <a:t>If your goal is to improve online sales, driving more traffic to your website can help, through paid advertising to content marketing.</a:t>
            </a:r>
            <a:br>
              <a:rPr lang="en-US" dirty="0"/>
            </a:br>
            <a:br>
              <a:rPr lang="en-US" dirty="0"/>
            </a:br>
            <a:r>
              <a:rPr lang="en-US" b="1" dirty="0"/>
              <a:t>Increase awareness of the business or brand: </a:t>
            </a:r>
            <a:r>
              <a:rPr lang="en-US" dirty="0"/>
              <a:t>Social media is a popular way to increase brand awareness to both new and existing customers. It provides a platform to express your values, personality, and engage with your audience.</a:t>
            </a:r>
          </a:p>
          <a:p>
            <a:pPr marL="0" indent="0" algn="just">
              <a:buNone/>
            </a:pPr>
            <a:br>
              <a:rPr lang="en-US" dirty="0"/>
            </a:br>
            <a:r>
              <a:rPr lang="en-US" b="1" dirty="0"/>
              <a:t>Grow your email marketing list: </a:t>
            </a:r>
            <a:r>
              <a:rPr lang="en-US" dirty="0"/>
              <a:t>To encourage customers to sign up to email marketing, try clearly communicating what your audience can expect to receive, whether it’s exclusive content or member-only updates.</a:t>
            </a:r>
          </a:p>
        </p:txBody>
      </p:sp>
    </p:spTree>
    <p:extLst>
      <p:ext uri="{BB962C8B-B14F-4D97-AF65-F5344CB8AC3E}">
        <p14:creationId xmlns:p14="http://schemas.microsoft.com/office/powerpoint/2010/main" val="4674165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r>
              <a:rPr lang="en-US" b="1" i="1" dirty="0"/>
              <a:t>II. Know your Audience</a:t>
            </a:r>
          </a:p>
          <a:p>
            <a:pPr marL="0" indent="0">
              <a:buNone/>
            </a:pPr>
            <a:r>
              <a:rPr lang="en-US" dirty="0"/>
              <a:t>Build your buyer personas.</a:t>
            </a:r>
          </a:p>
          <a:p>
            <a:pPr marL="914400" lvl="1" indent="-514350">
              <a:buFont typeface="+mj-lt"/>
              <a:buAutoNum type="alphaLcPeriod"/>
            </a:pPr>
            <a:r>
              <a:rPr lang="en-US" dirty="0"/>
              <a:t>Quantitative: Location, Age, Income, Job Title</a:t>
            </a:r>
          </a:p>
          <a:p>
            <a:pPr marL="914400" lvl="1" indent="-514350">
              <a:buFont typeface="+mj-lt"/>
              <a:buAutoNum type="alphaLcPeriod"/>
            </a:pPr>
            <a:r>
              <a:rPr lang="en-US" dirty="0"/>
              <a:t>Qualitative: Goals, challenges, hobbies, priorities</a:t>
            </a:r>
          </a:p>
          <a:p>
            <a:pPr marL="0" indent="0">
              <a:buNone/>
            </a:pPr>
            <a:r>
              <a:rPr lang="en-US" dirty="0"/>
              <a:t>Understanding the differences between offline and online experiences.</a:t>
            </a:r>
          </a:p>
          <a:p>
            <a:pPr marL="0" indent="0" algn="ctr">
              <a:buNone/>
            </a:pPr>
            <a:r>
              <a:rPr lang="en-US" dirty="0"/>
              <a:t>For example, the “See, Think, Do, Care” framework in online world</a:t>
            </a:r>
          </a:p>
          <a:p>
            <a:pPr marL="0" indent="0">
              <a:buNone/>
            </a:pPr>
            <a:endParaRPr lang="en-US" b="1" i="1" dirty="0"/>
          </a:p>
        </p:txBody>
      </p:sp>
      <p:sp>
        <p:nvSpPr>
          <p:cNvPr id="4" name="Title 1"/>
          <p:cNvSpPr>
            <a:spLocks noGrp="1"/>
          </p:cNvSpPr>
          <p:nvPr>
            <p:ph type="title"/>
          </p:nvPr>
        </p:nvSpPr>
        <p:spPr/>
        <p:txBody>
          <a:bodyPr/>
          <a:lstStyle/>
          <a:p>
            <a:r>
              <a:rPr lang="en-US" dirty="0"/>
              <a:t>Digital Strategy roadmap</a:t>
            </a:r>
          </a:p>
        </p:txBody>
      </p:sp>
    </p:spTree>
    <p:extLst>
      <p:ext uri="{BB962C8B-B14F-4D97-AF65-F5344CB8AC3E}">
        <p14:creationId xmlns:p14="http://schemas.microsoft.com/office/powerpoint/2010/main" val="1603617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21D42-65D4-8974-911A-F7A018AEFF93}"/>
              </a:ext>
            </a:extLst>
          </p:cNvPr>
          <p:cNvSpPr>
            <a:spLocks noGrp="1"/>
          </p:cNvSpPr>
          <p:nvPr>
            <p:ph type="title"/>
          </p:nvPr>
        </p:nvSpPr>
        <p:spPr/>
        <p:txBody>
          <a:bodyPr>
            <a:normAutofit/>
          </a:bodyPr>
          <a:lstStyle/>
          <a:p>
            <a:r>
              <a:rPr lang="en-IN" sz="2800" b="1" dirty="0">
                <a:solidFill>
                  <a:srgbClr val="1A1A1A"/>
                </a:solidFill>
                <a:latin typeface="PT Serif" panose="020A0603040505020204" pitchFamily="18" charset="77"/>
              </a:rPr>
              <a:t>Four stages of communication with the client</a:t>
            </a:r>
            <a:endParaRPr lang="en-US" sz="2800" dirty="0"/>
          </a:p>
        </p:txBody>
      </p:sp>
      <p:sp>
        <p:nvSpPr>
          <p:cNvPr id="3" name="Content Placeholder 2">
            <a:extLst>
              <a:ext uri="{FF2B5EF4-FFF2-40B4-BE49-F238E27FC236}">
                <a16:creationId xmlns:a16="http://schemas.microsoft.com/office/drawing/2014/main" id="{DC4C567A-DED2-CC8B-E3AA-7A7D45D25299}"/>
              </a:ext>
            </a:extLst>
          </p:cNvPr>
          <p:cNvSpPr>
            <a:spLocks noGrp="1"/>
          </p:cNvSpPr>
          <p:nvPr>
            <p:ph idx="1"/>
          </p:nvPr>
        </p:nvSpPr>
        <p:spPr/>
        <p:txBody>
          <a:bodyPr>
            <a:normAutofit fontScale="70000" lnSpcReduction="20000"/>
          </a:bodyPr>
          <a:lstStyle/>
          <a:p>
            <a:pPr marL="0" indent="0" algn="l" fontAlgn="base">
              <a:buNone/>
            </a:pPr>
            <a:r>
              <a:rPr lang="en-IN" b="0" i="0" dirty="0">
                <a:solidFill>
                  <a:srgbClr val="1A1A1A"/>
                </a:solidFill>
                <a:effectLst/>
                <a:latin typeface="PT Serif" panose="020A0603040505020204" pitchFamily="18" charset="77"/>
              </a:rPr>
              <a:t>The </a:t>
            </a:r>
            <a:r>
              <a:rPr lang="en-IN" b="1" i="0" dirty="0">
                <a:solidFill>
                  <a:srgbClr val="1A1A1A"/>
                </a:solidFill>
                <a:effectLst/>
                <a:latin typeface="PT Serif" panose="020A0603040505020204" pitchFamily="18" charset="77"/>
              </a:rPr>
              <a:t>see-think-do-care</a:t>
            </a:r>
            <a:r>
              <a:rPr lang="en-IN" b="0" i="0" dirty="0">
                <a:solidFill>
                  <a:srgbClr val="1A1A1A"/>
                </a:solidFill>
                <a:effectLst/>
                <a:latin typeface="PT Serif" panose="020A0603040505020204" pitchFamily="18" charset="77"/>
              </a:rPr>
              <a:t> strategy is focused on potential clients who are at different stages of making a purchase:</a:t>
            </a:r>
          </a:p>
          <a:p>
            <a:pPr marL="0" indent="0" algn="l" fontAlgn="base">
              <a:buNone/>
            </a:pPr>
            <a:endParaRPr lang="en-IN" b="0" i="0" dirty="0">
              <a:solidFill>
                <a:srgbClr val="1A1A1A"/>
              </a:solidFill>
              <a:effectLst/>
              <a:latin typeface="PT Serif" panose="020A0603040505020204" pitchFamily="18" charset="77"/>
            </a:endParaRPr>
          </a:p>
          <a:p>
            <a:pPr marL="0" indent="0" algn="l" fontAlgn="base">
              <a:buNone/>
            </a:pPr>
            <a:r>
              <a:rPr lang="en-IN" b="0" i="0" dirty="0">
                <a:solidFill>
                  <a:srgbClr val="1A1A1A"/>
                </a:solidFill>
                <a:effectLst/>
                <a:latin typeface="PT Serif" panose="020A0603040505020204" pitchFamily="18" charset="77"/>
              </a:rPr>
              <a:t>1. See — stage when the client first sees the product.</a:t>
            </a:r>
          </a:p>
          <a:p>
            <a:pPr marL="0" indent="0" algn="l" fontAlgn="base">
              <a:buNone/>
            </a:pPr>
            <a:r>
              <a:rPr lang="en-IN" b="0" i="0" dirty="0">
                <a:solidFill>
                  <a:srgbClr val="1A1A1A"/>
                </a:solidFill>
                <a:effectLst/>
                <a:latin typeface="PT Serif" panose="020A0603040505020204" pitchFamily="18" charset="77"/>
              </a:rPr>
              <a:t>2. Think — the client is acquainted with the product and is about to purchase it.</a:t>
            </a:r>
          </a:p>
          <a:p>
            <a:pPr marL="0" indent="0" algn="l" fontAlgn="base">
              <a:buNone/>
            </a:pPr>
            <a:r>
              <a:rPr lang="en-IN" b="0" i="0" dirty="0">
                <a:solidFill>
                  <a:srgbClr val="1A1A1A"/>
                </a:solidFill>
                <a:effectLst/>
                <a:latin typeface="PT Serif" panose="020A0603040505020204" pitchFamily="18" charset="77"/>
              </a:rPr>
              <a:t>3. Do — the stage when the purchase is made.</a:t>
            </a:r>
          </a:p>
          <a:p>
            <a:pPr marL="0" indent="0" algn="l" fontAlgn="base">
              <a:buNone/>
            </a:pPr>
            <a:r>
              <a:rPr lang="en-IN" b="0" i="0" dirty="0">
                <a:solidFill>
                  <a:srgbClr val="1A1A1A"/>
                </a:solidFill>
                <a:effectLst/>
                <a:latin typeface="PT Serif" panose="020A0603040505020204" pitchFamily="18" charset="77"/>
              </a:rPr>
              <a:t>4. Care — communication with the buyer after the deal.</a:t>
            </a:r>
          </a:p>
          <a:p>
            <a:pPr marL="0" indent="0" algn="l" fontAlgn="base">
              <a:buNone/>
            </a:pPr>
            <a:endParaRPr lang="en-IN" b="0" i="0" dirty="0">
              <a:solidFill>
                <a:srgbClr val="1A1A1A"/>
              </a:solidFill>
              <a:effectLst/>
              <a:latin typeface="PT Serif" panose="020A0603040505020204" pitchFamily="18" charset="77"/>
            </a:endParaRPr>
          </a:p>
          <a:p>
            <a:pPr marL="0" indent="0" algn="l" fontAlgn="base">
              <a:buNone/>
            </a:pPr>
            <a:r>
              <a:rPr lang="en-IN" b="0" i="0" dirty="0">
                <a:solidFill>
                  <a:srgbClr val="1A1A1A"/>
                </a:solidFill>
                <a:effectLst/>
                <a:latin typeface="PT Serif" panose="020A0603040505020204" pitchFamily="18" charset="77"/>
              </a:rPr>
              <a:t>This strategy allows the covering of all categories of clients including both those who entered the online marketplace page by accident or for the first time and those who use the web platform all the time.</a:t>
            </a:r>
          </a:p>
          <a:p>
            <a:endParaRPr lang="en-US" dirty="0"/>
          </a:p>
        </p:txBody>
      </p:sp>
    </p:spTree>
    <p:extLst>
      <p:ext uri="{BB962C8B-B14F-4D97-AF65-F5344CB8AC3E}">
        <p14:creationId xmlns:p14="http://schemas.microsoft.com/office/powerpoint/2010/main" val="28934416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09600"/>
            <a:ext cx="8229600" cy="5516563"/>
          </a:xfrm>
        </p:spPr>
        <p:txBody>
          <a:bodyPr>
            <a:normAutofit fontScale="85000" lnSpcReduction="20000"/>
          </a:bodyPr>
          <a:lstStyle/>
          <a:p>
            <a:pPr marL="0" indent="0">
              <a:buNone/>
            </a:pPr>
            <a:r>
              <a:rPr lang="en-US" dirty="0"/>
              <a:t>Think about the last product that you bought online and then look back at the See, Think, Do, Care framework explored in this lesson. Map your journey through the </a:t>
            </a:r>
            <a:r>
              <a:rPr lang="en-US" dirty="0" err="1"/>
              <a:t>touchpoints</a:t>
            </a:r>
            <a:r>
              <a:rPr lang="en-US" dirty="0"/>
              <a:t> you encountered before making your purchase. Think about: </a:t>
            </a:r>
          </a:p>
          <a:p>
            <a:pPr marL="514350" indent="-514350" algn="just">
              <a:buAutoNum type="arabicPeriod"/>
            </a:pPr>
            <a:r>
              <a:rPr lang="en-US" dirty="0"/>
              <a:t>What initiated your interest in the product? (See) </a:t>
            </a:r>
          </a:p>
          <a:p>
            <a:pPr marL="514350" indent="-514350" algn="just">
              <a:buAutoNum type="arabicPeriod"/>
            </a:pPr>
            <a:r>
              <a:rPr lang="en-US" dirty="0"/>
              <a:t>How did you go about doing your research? (Think)</a:t>
            </a:r>
          </a:p>
          <a:p>
            <a:pPr marL="514350" indent="-514350" algn="just">
              <a:buAutoNum type="arabicPeriod"/>
            </a:pPr>
            <a:r>
              <a:rPr lang="en-US" dirty="0"/>
              <a:t>What finally made you hit that 'Buy Now' button? (Do) </a:t>
            </a:r>
          </a:p>
          <a:p>
            <a:pPr marL="514350" indent="-514350" algn="just">
              <a:buAutoNum type="arabicPeriod"/>
            </a:pPr>
            <a:r>
              <a:rPr lang="en-US" dirty="0"/>
              <a:t>Did you leave a review or post an image of your purchase online (Care) Now think back to your business scenario: </a:t>
            </a:r>
          </a:p>
          <a:p>
            <a:pPr marL="0" indent="0" algn="just">
              <a:buNone/>
            </a:pPr>
            <a:r>
              <a:rPr lang="en-US" b="1" dirty="0"/>
              <a:t>What types of content could you use at each stage of the customer journey to encourage people to make a purchase?</a:t>
            </a:r>
          </a:p>
        </p:txBody>
      </p:sp>
    </p:spTree>
    <p:extLst>
      <p:ext uri="{BB962C8B-B14F-4D97-AF65-F5344CB8AC3E}">
        <p14:creationId xmlns:p14="http://schemas.microsoft.com/office/powerpoint/2010/main" val="16541002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Digital Strategy roadmap</a:t>
            </a:r>
          </a:p>
        </p:txBody>
      </p:sp>
      <p:sp>
        <p:nvSpPr>
          <p:cNvPr id="3" name="Content Placeholder 2"/>
          <p:cNvSpPr>
            <a:spLocks noGrp="1"/>
          </p:cNvSpPr>
          <p:nvPr>
            <p:ph idx="1"/>
          </p:nvPr>
        </p:nvSpPr>
        <p:spPr/>
        <p:txBody>
          <a:bodyPr>
            <a:normAutofit fontScale="77500" lnSpcReduction="20000"/>
          </a:bodyPr>
          <a:lstStyle/>
          <a:p>
            <a:pPr marL="0" indent="0">
              <a:buNone/>
            </a:pPr>
            <a:r>
              <a:rPr lang="en-US" b="1" i="1" dirty="0"/>
              <a:t>III. Evaluate your existing digital marketing channels and assets.</a:t>
            </a:r>
          </a:p>
          <a:p>
            <a:pPr marL="0" indent="0">
              <a:buNone/>
            </a:pPr>
            <a:r>
              <a:rPr lang="en-US" dirty="0"/>
              <a:t>1. Owned Media</a:t>
            </a:r>
          </a:p>
          <a:p>
            <a:pPr marL="0" indent="0" algn="just">
              <a:buNone/>
            </a:pPr>
            <a:r>
              <a:rPr lang="en-US" sz="2600" dirty="0"/>
              <a:t>your website, social media profiles, blog content, or imagery, owned channels</a:t>
            </a:r>
          </a:p>
          <a:p>
            <a:pPr marL="0" indent="0">
              <a:buNone/>
            </a:pPr>
            <a:r>
              <a:rPr lang="en-US" dirty="0"/>
              <a:t>2. Earned Media</a:t>
            </a:r>
          </a:p>
          <a:p>
            <a:pPr marL="0" indent="0" algn="just">
              <a:buNone/>
            </a:pPr>
            <a:r>
              <a:rPr lang="en-US" sz="2600" dirty="0"/>
              <a:t>Word of mouth earned through press mentions, positive reviews, and by other people sharing your content on social media.</a:t>
            </a:r>
          </a:p>
          <a:p>
            <a:pPr marL="0" indent="0">
              <a:buNone/>
            </a:pPr>
            <a:r>
              <a:rPr lang="en-US" dirty="0"/>
              <a:t>3. Paid Media</a:t>
            </a:r>
          </a:p>
          <a:p>
            <a:pPr marL="0" indent="0" algn="just">
              <a:buNone/>
            </a:pPr>
            <a:r>
              <a:rPr lang="en-US" sz="2600" dirty="0"/>
              <a:t>Google AdWords, paid social media posts, native advertising (like sponsored posts on other websites)</a:t>
            </a:r>
          </a:p>
          <a:p>
            <a:pPr marL="0" indent="0" algn="just">
              <a:buNone/>
            </a:pPr>
            <a:endParaRPr lang="en-US" sz="2600" dirty="0"/>
          </a:p>
          <a:p>
            <a:pPr marL="0" indent="0" algn="just">
              <a:buNone/>
            </a:pPr>
            <a:r>
              <a:rPr lang="en-US" sz="2600" b="1" dirty="0"/>
              <a:t>Google’s Mobile-Friendly test</a:t>
            </a:r>
            <a:r>
              <a:rPr lang="en-US" sz="2600" dirty="0"/>
              <a:t>: https://search.google.com/test/mobile-friendly</a:t>
            </a:r>
          </a:p>
          <a:p>
            <a:pPr marL="0" indent="0" algn="just">
              <a:buNone/>
            </a:pPr>
            <a:r>
              <a:rPr lang="en-US" sz="2600" b="1" dirty="0"/>
              <a:t>Google’s test my site</a:t>
            </a:r>
            <a:r>
              <a:rPr lang="en-US" sz="2600" dirty="0"/>
              <a:t>: https://testmysite.withgoogle.com/intl/en-gb</a:t>
            </a:r>
          </a:p>
          <a:p>
            <a:pPr algn="just"/>
            <a:endParaRPr lang="en-US" dirty="0"/>
          </a:p>
        </p:txBody>
      </p:sp>
    </p:spTree>
    <p:extLst>
      <p:ext uri="{BB962C8B-B14F-4D97-AF65-F5344CB8AC3E}">
        <p14:creationId xmlns:p14="http://schemas.microsoft.com/office/powerpoint/2010/main" val="3341791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5D3AE-7268-C547-A2EE-1F1C27790865}"/>
              </a:ext>
            </a:extLst>
          </p:cNvPr>
          <p:cNvSpPr>
            <a:spLocks noGrp="1"/>
          </p:cNvSpPr>
          <p:nvPr>
            <p:ph type="title"/>
          </p:nvPr>
        </p:nvSpPr>
        <p:spPr/>
        <p:txBody>
          <a:bodyPr/>
          <a:lstStyle/>
          <a:p>
            <a:endParaRPr lang="en-US"/>
          </a:p>
        </p:txBody>
      </p:sp>
      <p:pic>
        <p:nvPicPr>
          <p:cNvPr id="8" name="Picture 7">
            <a:extLst>
              <a:ext uri="{FF2B5EF4-FFF2-40B4-BE49-F238E27FC236}">
                <a16:creationId xmlns:a16="http://schemas.microsoft.com/office/drawing/2014/main" id="{6F8C136D-021D-CA4D-A56E-40541AD61640}"/>
              </a:ext>
            </a:extLst>
          </p:cNvPr>
          <p:cNvPicPr>
            <a:picLocks noChangeAspect="1"/>
          </p:cNvPicPr>
          <p:nvPr/>
        </p:nvPicPr>
        <p:blipFill rotWithShape="1">
          <a:blip r:embed="rId2">
            <a:extLst>
              <a:ext uri="{28A0092B-C50C-407E-A947-70E740481C1C}">
                <a14:useLocalDpi xmlns:a14="http://schemas.microsoft.com/office/drawing/2010/main" val="0"/>
              </a:ext>
            </a:extLst>
          </a:blip>
          <a:srcRect t="13669" r="28168" b="44108"/>
          <a:stretch/>
        </p:blipFill>
        <p:spPr>
          <a:xfrm>
            <a:off x="1083628" y="3962400"/>
            <a:ext cx="7755571" cy="2895600"/>
          </a:xfrm>
          <a:prstGeom prst="rect">
            <a:avLst/>
          </a:prstGeom>
        </p:spPr>
      </p:pic>
      <p:pic>
        <p:nvPicPr>
          <p:cNvPr id="10" name="Picture 9">
            <a:extLst>
              <a:ext uri="{FF2B5EF4-FFF2-40B4-BE49-F238E27FC236}">
                <a16:creationId xmlns:a16="http://schemas.microsoft.com/office/drawing/2014/main" id="{9032E3E4-46E4-EA42-956B-680CDE9F71AB}"/>
              </a:ext>
            </a:extLst>
          </p:cNvPr>
          <p:cNvPicPr>
            <a:picLocks noChangeAspect="1"/>
          </p:cNvPicPr>
          <p:nvPr/>
        </p:nvPicPr>
        <p:blipFill rotWithShape="1">
          <a:blip r:embed="rId3">
            <a:extLst>
              <a:ext uri="{28A0092B-C50C-407E-A947-70E740481C1C}">
                <a14:useLocalDpi xmlns:a14="http://schemas.microsoft.com/office/drawing/2010/main" val="0"/>
              </a:ext>
            </a:extLst>
          </a:blip>
          <a:srcRect t="14444" r="35846" b="50000"/>
          <a:stretch/>
        </p:blipFill>
        <p:spPr>
          <a:xfrm>
            <a:off x="2743200" y="74684"/>
            <a:ext cx="6332010" cy="2058916"/>
          </a:xfrm>
          <a:prstGeom prst="rect">
            <a:avLst/>
          </a:prstGeom>
        </p:spPr>
      </p:pic>
      <p:pic>
        <p:nvPicPr>
          <p:cNvPr id="6" name="Content Placeholder 5">
            <a:extLst>
              <a:ext uri="{FF2B5EF4-FFF2-40B4-BE49-F238E27FC236}">
                <a16:creationId xmlns:a16="http://schemas.microsoft.com/office/drawing/2014/main" id="{C612006F-312F-1142-BD92-959D430F5AD8}"/>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t="22904" b="29288"/>
          <a:stretch/>
        </p:blipFill>
        <p:spPr>
          <a:xfrm>
            <a:off x="0" y="1646237"/>
            <a:ext cx="6881510" cy="2163763"/>
          </a:xfrm>
        </p:spPr>
      </p:pic>
    </p:spTree>
    <p:extLst>
      <p:ext uri="{BB962C8B-B14F-4D97-AF65-F5344CB8AC3E}">
        <p14:creationId xmlns:p14="http://schemas.microsoft.com/office/powerpoint/2010/main" val="2044213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20000"/>
          </a:bodyPr>
          <a:lstStyle/>
          <a:p>
            <a:pPr marL="0" indent="0">
              <a:buNone/>
            </a:pPr>
            <a:r>
              <a:rPr lang="en-US" b="1" i="1" dirty="0"/>
              <a:t>IV. Developing Customer Touchpoints</a:t>
            </a:r>
          </a:p>
          <a:p>
            <a:pPr marL="0" indent="0" algn="just">
              <a:buNone/>
            </a:pPr>
            <a:r>
              <a:rPr lang="en-US" sz="2800" dirty="0"/>
              <a:t>A touchpoint is any stage when a customer, or potential customer, comes into contact with a business. </a:t>
            </a:r>
          </a:p>
          <a:p>
            <a:pPr marL="0" indent="0" algn="just">
              <a:buNone/>
            </a:pPr>
            <a:endParaRPr lang="en-US" sz="2800" dirty="0"/>
          </a:p>
          <a:p>
            <a:pPr marL="0" indent="0" algn="just">
              <a:buNone/>
            </a:pPr>
            <a:r>
              <a:rPr lang="en-US" sz="2800" dirty="0"/>
              <a:t>When a customer encounters a touchpoint multiple times, such as online ads, this provides consistent value and creates ongoing positive associations with a brand. </a:t>
            </a:r>
          </a:p>
          <a:p>
            <a:pPr marL="0" indent="0" algn="ctr">
              <a:buNone/>
            </a:pPr>
            <a:endParaRPr lang="en-US" sz="3000" b="1" i="1" dirty="0"/>
          </a:p>
          <a:p>
            <a:pPr marL="0" indent="0" algn="ctr">
              <a:buNone/>
            </a:pPr>
            <a:r>
              <a:rPr lang="en-US" sz="3000" b="1" i="1" dirty="0"/>
              <a:t>Map the customer journey and plan how to impress them at every stage. </a:t>
            </a:r>
          </a:p>
          <a:p>
            <a:pPr marL="0" indent="0" algn="ctr">
              <a:buNone/>
            </a:pPr>
            <a:r>
              <a:rPr lang="en-US" sz="3000" b="1" i="1" dirty="0"/>
              <a:t>Regularly review how they’re performing. </a:t>
            </a:r>
          </a:p>
        </p:txBody>
      </p:sp>
      <p:sp>
        <p:nvSpPr>
          <p:cNvPr id="4" name="Title 1"/>
          <p:cNvSpPr txBox="1">
            <a:spLocks/>
          </p:cNvSpPr>
          <p:nvPr/>
        </p:nvSpPr>
        <p:spPr>
          <a:xfrm>
            <a:off x="609600" y="228600"/>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a:t>Digital Strategy roadmap</a:t>
            </a:r>
          </a:p>
        </p:txBody>
      </p:sp>
    </p:spTree>
    <p:extLst>
      <p:ext uri="{BB962C8B-B14F-4D97-AF65-F5344CB8AC3E}">
        <p14:creationId xmlns:p14="http://schemas.microsoft.com/office/powerpoint/2010/main" val="1222376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77500" lnSpcReduction="20000"/>
          </a:bodyPr>
          <a:lstStyle/>
          <a:p>
            <a:pPr marL="0" indent="0">
              <a:buNone/>
            </a:pPr>
            <a:r>
              <a:rPr lang="en-US" b="1" i="1" dirty="0"/>
              <a:t>V. Identify the right Digital Marketing tools </a:t>
            </a:r>
          </a:p>
          <a:p>
            <a:pPr marL="0" indent="0">
              <a:buNone/>
            </a:pPr>
            <a:r>
              <a:rPr lang="en-US" b="1" i="1" dirty="0"/>
              <a:t>VI. Plan your strategy for a longer-term period</a:t>
            </a:r>
          </a:p>
          <a:p>
            <a:pPr fontAlgn="base"/>
            <a:r>
              <a:rPr lang="en-US" dirty="0"/>
              <a:t>For example:</a:t>
            </a:r>
          </a:p>
          <a:p>
            <a:pPr fontAlgn="base"/>
            <a:r>
              <a:rPr lang="en-US" dirty="0"/>
              <a:t>In January, you might start a blog which will be continually updated once a week, for the entire year.</a:t>
            </a:r>
          </a:p>
          <a:p>
            <a:pPr fontAlgn="base"/>
            <a:r>
              <a:rPr lang="en-US" dirty="0"/>
              <a:t>In March, you might launch a new </a:t>
            </a:r>
            <a:r>
              <a:rPr lang="en-US" dirty="0" err="1"/>
              <a:t>ebook</a:t>
            </a:r>
            <a:r>
              <a:rPr lang="en-US" dirty="0"/>
              <a:t>, accompanied by paid promotion.</a:t>
            </a:r>
          </a:p>
          <a:p>
            <a:pPr fontAlgn="base"/>
            <a:r>
              <a:rPr lang="en-US" dirty="0"/>
              <a:t>In July, you might be preparing for your biggest business month -- what do you hope to have observed at this point that will influence the content you produce to support it?</a:t>
            </a:r>
          </a:p>
          <a:p>
            <a:pPr fontAlgn="base"/>
            <a:r>
              <a:rPr lang="en-US" dirty="0"/>
              <a:t>In September, you might plan to focus on earned media in the form of PR to drive additional traffic during the run-up.</a:t>
            </a:r>
          </a:p>
          <a:p>
            <a:pPr marL="0" indent="0">
              <a:buNone/>
            </a:pPr>
            <a:endParaRPr lang="en-US" b="1" i="1" dirty="0"/>
          </a:p>
        </p:txBody>
      </p:sp>
      <p:sp>
        <p:nvSpPr>
          <p:cNvPr id="4" name="Title 1"/>
          <p:cNvSpPr txBox="1">
            <a:spLocks noGrp="1"/>
          </p:cNvSpPr>
          <p:nvPr>
            <p:ph type="title"/>
          </p:nvPr>
        </p:nvSpPr>
        <p:spPr>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a:t>Digital Strategy roadmap</a:t>
            </a:r>
          </a:p>
        </p:txBody>
      </p:sp>
    </p:spTree>
    <p:extLst>
      <p:ext uri="{BB962C8B-B14F-4D97-AF65-F5344CB8AC3E}">
        <p14:creationId xmlns:p14="http://schemas.microsoft.com/office/powerpoint/2010/main" val="1915000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838200"/>
          </a:xfrm>
        </p:spPr>
        <p:txBody>
          <a:bodyPr>
            <a:normAutofit/>
          </a:bodyPr>
          <a:lstStyle/>
          <a:p>
            <a:r>
              <a:rPr lang="en-US" sz="3600" dirty="0"/>
              <a:t>Top techniques for digital marketing</a:t>
            </a:r>
          </a:p>
        </p:txBody>
      </p:sp>
      <p:sp>
        <p:nvSpPr>
          <p:cNvPr id="3" name="Content Placeholder 2"/>
          <p:cNvSpPr>
            <a:spLocks noGrp="1"/>
          </p:cNvSpPr>
          <p:nvPr>
            <p:ph idx="1"/>
          </p:nvPr>
        </p:nvSpPr>
        <p:spPr>
          <a:xfrm>
            <a:off x="457200" y="1066800"/>
            <a:ext cx="8229600" cy="4830763"/>
          </a:xfrm>
        </p:spPr>
        <p:txBody>
          <a:bodyPr>
            <a:noAutofit/>
          </a:bodyPr>
          <a:lstStyle/>
          <a:p>
            <a:pPr marL="0" indent="0">
              <a:spcBef>
                <a:spcPts val="200"/>
              </a:spcBef>
              <a:buNone/>
            </a:pPr>
            <a:r>
              <a:rPr lang="en-US" sz="2000" b="1" dirty="0"/>
              <a:t>Website and Content</a:t>
            </a:r>
          </a:p>
          <a:p>
            <a:pPr marL="0" indent="0">
              <a:spcBef>
                <a:spcPts val="200"/>
              </a:spcBef>
              <a:buNone/>
            </a:pPr>
            <a:r>
              <a:rPr lang="en-US" sz="1800" i="1" dirty="0"/>
              <a:t>Companies that published 16+ blog posts per month got almost 3.5X more traffic than companies that published between 0-4 monthly posts.</a:t>
            </a:r>
            <a:endParaRPr lang="en-US" sz="2000" i="1" dirty="0"/>
          </a:p>
          <a:p>
            <a:pPr marL="0" indent="0">
              <a:spcBef>
                <a:spcPts val="200"/>
              </a:spcBef>
              <a:buNone/>
            </a:pPr>
            <a:r>
              <a:rPr lang="en-US" sz="2000" b="1" dirty="0"/>
              <a:t>Email Marketing</a:t>
            </a:r>
          </a:p>
          <a:p>
            <a:pPr marL="0" indent="0">
              <a:spcBef>
                <a:spcPts val="200"/>
              </a:spcBef>
              <a:buNone/>
            </a:pPr>
            <a:r>
              <a:rPr lang="en-US" sz="1800" i="1" dirty="0"/>
              <a:t>86% of consumers would like to receive promotional emails from companies they do business with at least monthly</a:t>
            </a:r>
          </a:p>
          <a:p>
            <a:pPr marL="0" indent="0">
              <a:spcBef>
                <a:spcPts val="200"/>
              </a:spcBef>
              <a:buNone/>
            </a:pPr>
            <a:r>
              <a:rPr lang="en-US" sz="2000" b="1" dirty="0"/>
              <a:t>Search Engine </a:t>
            </a:r>
            <a:r>
              <a:rPr lang="en-US" sz="2000" b="1" dirty="0" err="1"/>
              <a:t>Optimisation</a:t>
            </a:r>
            <a:endParaRPr lang="en-US" sz="2000" b="1" dirty="0"/>
          </a:p>
          <a:p>
            <a:pPr marL="0" indent="0">
              <a:spcBef>
                <a:spcPts val="200"/>
              </a:spcBef>
              <a:buNone/>
            </a:pPr>
            <a:r>
              <a:rPr lang="en-US" sz="1800" i="1" dirty="0"/>
              <a:t>72% of marketers say that relevant content creation was the most effective SEO tactic</a:t>
            </a:r>
            <a:r>
              <a:rPr lang="en-US" sz="1800" dirty="0"/>
              <a:t> </a:t>
            </a:r>
          </a:p>
          <a:p>
            <a:pPr marL="0" indent="0">
              <a:spcBef>
                <a:spcPts val="200"/>
              </a:spcBef>
              <a:buNone/>
            </a:pPr>
            <a:r>
              <a:rPr lang="en-US" sz="2000" b="1" dirty="0"/>
              <a:t>PPC Advertising</a:t>
            </a:r>
          </a:p>
          <a:p>
            <a:pPr marL="0" indent="0">
              <a:spcBef>
                <a:spcPts val="200"/>
              </a:spcBef>
              <a:buNone/>
            </a:pPr>
            <a:r>
              <a:rPr lang="en-US" sz="1800" i="1" dirty="0"/>
              <a:t>64.6% of people click on Google ads when they are looking to buy an item online</a:t>
            </a:r>
          </a:p>
          <a:p>
            <a:pPr lvl="1">
              <a:spcBef>
                <a:spcPts val="200"/>
              </a:spcBef>
            </a:pPr>
            <a:r>
              <a:rPr lang="en-US" sz="1800" dirty="0"/>
              <a:t>Search Marketing</a:t>
            </a:r>
          </a:p>
          <a:p>
            <a:pPr lvl="1">
              <a:spcBef>
                <a:spcPts val="200"/>
              </a:spcBef>
            </a:pPr>
            <a:r>
              <a:rPr lang="en-US" sz="1800" dirty="0"/>
              <a:t>Display </a:t>
            </a:r>
            <a:r>
              <a:rPr lang="en-US" sz="1600" dirty="0"/>
              <a:t>advertising</a:t>
            </a:r>
          </a:p>
          <a:p>
            <a:pPr marL="0" indent="0">
              <a:spcBef>
                <a:spcPts val="200"/>
              </a:spcBef>
              <a:buNone/>
            </a:pPr>
            <a:r>
              <a:rPr lang="en-US" sz="2000" b="1" dirty="0"/>
              <a:t>Social Media Marketing</a:t>
            </a:r>
          </a:p>
          <a:p>
            <a:pPr marL="0" indent="0">
              <a:spcBef>
                <a:spcPts val="200"/>
              </a:spcBef>
              <a:buNone/>
            </a:pPr>
            <a:r>
              <a:rPr lang="en-US" sz="2000" b="1" dirty="0"/>
              <a:t>Mobile Marketing</a:t>
            </a:r>
          </a:p>
          <a:p>
            <a:pPr marL="0" indent="0">
              <a:spcBef>
                <a:spcPts val="200"/>
              </a:spcBef>
              <a:buNone/>
            </a:pPr>
            <a:r>
              <a:rPr lang="en-US" sz="2000" b="1" dirty="0"/>
              <a:t>Affiliate Marketing</a:t>
            </a:r>
          </a:p>
          <a:p>
            <a:pPr marL="0" indent="0">
              <a:spcBef>
                <a:spcPts val="200"/>
              </a:spcBef>
              <a:buNone/>
            </a:pPr>
            <a:r>
              <a:rPr lang="en-US" sz="2000" b="1" dirty="0"/>
              <a:t>Referral Marketing</a:t>
            </a:r>
          </a:p>
        </p:txBody>
      </p:sp>
      <p:sp>
        <p:nvSpPr>
          <p:cNvPr id="4" name="Rectangle 3"/>
          <p:cNvSpPr/>
          <p:nvPr/>
        </p:nvSpPr>
        <p:spPr>
          <a:xfrm>
            <a:off x="152400" y="6396335"/>
            <a:ext cx="8610600" cy="461665"/>
          </a:xfrm>
          <a:prstGeom prst="rect">
            <a:avLst/>
          </a:prstGeom>
        </p:spPr>
        <p:txBody>
          <a:bodyPr wrap="square">
            <a:spAutoFit/>
          </a:bodyPr>
          <a:lstStyle/>
          <a:p>
            <a:r>
              <a:rPr lang="en-US" sz="1200" dirty="0"/>
              <a:t>Source: https://www.forbes.com/sites/forbescommunicationscouncil/2017/10/25/digital-marketing-techniques-that-will-help-you-dominate-online/#6bcde48b4ecb</a:t>
            </a:r>
          </a:p>
        </p:txBody>
      </p:sp>
    </p:spTree>
    <p:extLst>
      <p:ext uri="{BB962C8B-B14F-4D97-AF65-F5344CB8AC3E}">
        <p14:creationId xmlns:p14="http://schemas.microsoft.com/office/powerpoint/2010/main" val="9895069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 Trends in Digital Marketing</a:t>
            </a:r>
          </a:p>
        </p:txBody>
      </p:sp>
      <p:sp>
        <p:nvSpPr>
          <p:cNvPr id="3" name="Content Placeholder 2"/>
          <p:cNvSpPr>
            <a:spLocks noGrp="1"/>
          </p:cNvSpPr>
          <p:nvPr>
            <p:ph idx="1"/>
          </p:nvPr>
        </p:nvSpPr>
        <p:spPr/>
        <p:txBody>
          <a:bodyPr>
            <a:normAutofit fontScale="70000" lnSpcReduction="20000"/>
          </a:bodyPr>
          <a:lstStyle/>
          <a:p>
            <a:r>
              <a:rPr lang="en-US" b="1" dirty="0"/>
              <a:t>Artificial Intelligence</a:t>
            </a:r>
          </a:p>
          <a:p>
            <a:pPr marL="0" indent="0">
              <a:buNone/>
            </a:pPr>
            <a:r>
              <a:rPr lang="en-US" dirty="0"/>
              <a:t>To analyze consumer behavior and search patterns, utilizing data from social media platforms and blog posts to help businesses understand how users and customers find their products and services.</a:t>
            </a:r>
          </a:p>
          <a:p>
            <a:pPr marL="0" indent="0">
              <a:buNone/>
            </a:pPr>
            <a:r>
              <a:rPr lang="en-US" dirty="0"/>
              <a:t>According to Gartner, by end of 2020, 85% of customer interactions will be managed </a:t>
            </a:r>
            <a:r>
              <a:rPr lang="en-US" i="1" dirty="0"/>
              <a:t>without</a:t>
            </a:r>
            <a:r>
              <a:rPr lang="en-US" dirty="0"/>
              <a:t> the need for a human.</a:t>
            </a:r>
          </a:p>
          <a:p>
            <a:r>
              <a:rPr lang="en-US" b="1" dirty="0"/>
              <a:t>Programmatic Advertising</a:t>
            </a:r>
          </a:p>
          <a:p>
            <a:r>
              <a:rPr lang="en-US" dirty="0"/>
              <a:t>Using AI to automate the buying of ads and being able to target audiences more specifically, which increases the chances of success of the marketing campaign and reduces the customer acquisition costs.</a:t>
            </a:r>
          </a:p>
          <a:p>
            <a:r>
              <a:rPr lang="en-US" dirty="0"/>
              <a:t>It has been predicted that almost 88% of US digital display ad dollars will be transacted programmatically by 2021, which equates to a staggering $81 billion!</a:t>
            </a:r>
          </a:p>
          <a:p>
            <a:endParaRPr lang="en-US" dirty="0"/>
          </a:p>
        </p:txBody>
      </p:sp>
      <p:sp>
        <p:nvSpPr>
          <p:cNvPr id="4" name="Rectangle 3"/>
          <p:cNvSpPr/>
          <p:nvPr/>
        </p:nvSpPr>
        <p:spPr>
          <a:xfrm>
            <a:off x="152400" y="5867400"/>
            <a:ext cx="8839200" cy="923330"/>
          </a:xfrm>
          <a:prstGeom prst="rect">
            <a:avLst/>
          </a:prstGeom>
        </p:spPr>
        <p:txBody>
          <a:bodyPr wrap="square">
            <a:spAutoFit/>
          </a:bodyPr>
          <a:lstStyle/>
          <a:p>
            <a:r>
              <a:rPr lang="en-US" dirty="0"/>
              <a:t>Source: </a:t>
            </a:r>
            <a:r>
              <a:rPr lang="en-US" dirty="0">
                <a:hlinkClick r:id="rId2"/>
              </a:rPr>
              <a:t>https://www.singlegrain.com/digital-marketing/11-digital-marketing-trends-you-can-no-longer-ignore-in-2018/</a:t>
            </a:r>
            <a:endParaRPr lang="en-US" dirty="0"/>
          </a:p>
          <a:p>
            <a:r>
              <a:rPr lang="en-IN" dirty="0">
                <a:hlinkClick r:id="rId3"/>
              </a:rPr>
              <a:t>https://www.emarketer.com/content/us-programmatic-ad-spending-forecast-2019</a:t>
            </a:r>
            <a:endParaRPr lang="en-US" dirty="0"/>
          </a:p>
        </p:txBody>
      </p:sp>
    </p:spTree>
    <p:extLst>
      <p:ext uri="{BB962C8B-B14F-4D97-AF65-F5344CB8AC3E}">
        <p14:creationId xmlns:p14="http://schemas.microsoft.com/office/powerpoint/2010/main" val="559212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dirty="0"/>
              <a:t>Top Trends in Digital Marketing</a:t>
            </a:r>
          </a:p>
        </p:txBody>
      </p:sp>
      <p:sp>
        <p:nvSpPr>
          <p:cNvPr id="3" name="Content Placeholder 2"/>
          <p:cNvSpPr>
            <a:spLocks noGrp="1"/>
          </p:cNvSpPr>
          <p:nvPr>
            <p:ph idx="1"/>
          </p:nvPr>
        </p:nvSpPr>
        <p:spPr>
          <a:xfrm>
            <a:off x="152400" y="1219200"/>
            <a:ext cx="8534400" cy="4906963"/>
          </a:xfrm>
        </p:spPr>
        <p:txBody>
          <a:bodyPr>
            <a:normAutofit lnSpcReduction="10000"/>
          </a:bodyPr>
          <a:lstStyle/>
          <a:p>
            <a:pPr marL="457200" lvl="1" indent="0">
              <a:buNone/>
            </a:pPr>
            <a:r>
              <a:rPr lang="en-US" b="1" dirty="0" err="1"/>
              <a:t>Chatbots</a:t>
            </a:r>
            <a:endParaRPr lang="en-US" b="1" dirty="0"/>
          </a:p>
          <a:p>
            <a:pPr marL="457200" lvl="1" indent="0">
              <a:buNone/>
            </a:pPr>
            <a:r>
              <a:rPr lang="en-US" dirty="0"/>
              <a:t>By 2022, </a:t>
            </a:r>
            <a:r>
              <a:rPr lang="en-US" dirty="0" err="1"/>
              <a:t>chatbots</a:t>
            </a:r>
            <a:r>
              <a:rPr lang="en-US" dirty="0"/>
              <a:t> will help businesses save over $8 billion per annum, especially in the banking and healthcare industries.</a:t>
            </a:r>
          </a:p>
          <a:p>
            <a:pPr marL="457200" lvl="1" indent="0">
              <a:buNone/>
            </a:pPr>
            <a:r>
              <a:rPr lang="en-US" b="1" dirty="0"/>
              <a:t>Web </a:t>
            </a:r>
            <a:r>
              <a:rPr lang="en-US" b="1" dirty="0" err="1"/>
              <a:t>personalisation</a:t>
            </a:r>
            <a:endParaRPr lang="en-US" b="1" dirty="0"/>
          </a:p>
          <a:p>
            <a:pPr marL="457200" lvl="1" indent="0" algn="just">
              <a:buNone/>
            </a:pPr>
            <a:r>
              <a:rPr lang="en-US" dirty="0"/>
              <a:t>A unique experience to customers based on their choices and preferences and is considered a better option than “one-size-fits-all” marketing.</a:t>
            </a:r>
          </a:p>
          <a:p>
            <a:pPr marL="457200" lvl="1" indent="0" algn="just">
              <a:buNone/>
            </a:pPr>
            <a:r>
              <a:rPr lang="en-US" dirty="0"/>
              <a:t>The open rate for e-mails with a personalized message was 18.8% as compared to 13.1% without any personalization.</a:t>
            </a:r>
          </a:p>
        </p:txBody>
      </p:sp>
      <p:sp>
        <p:nvSpPr>
          <p:cNvPr id="5" name="Rectangle 4"/>
          <p:cNvSpPr/>
          <p:nvPr/>
        </p:nvSpPr>
        <p:spPr>
          <a:xfrm>
            <a:off x="152400" y="6019800"/>
            <a:ext cx="8839200" cy="646331"/>
          </a:xfrm>
          <a:prstGeom prst="rect">
            <a:avLst/>
          </a:prstGeom>
        </p:spPr>
        <p:txBody>
          <a:bodyPr wrap="square">
            <a:spAutoFit/>
          </a:bodyPr>
          <a:lstStyle/>
          <a:p>
            <a:r>
              <a:rPr lang="en-US" dirty="0"/>
              <a:t>Source: https://www.singlegrain.com/digital-marketing/11-digital-marketing-trends-you-can-no-longer-ignore-in-2018/</a:t>
            </a:r>
          </a:p>
        </p:txBody>
      </p:sp>
    </p:spTree>
    <p:extLst>
      <p:ext uri="{BB962C8B-B14F-4D97-AF65-F5344CB8AC3E}">
        <p14:creationId xmlns:p14="http://schemas.microsoft.com/office/powerpoint/2010/main" val="173963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 Trends in Digital marketing</a:t>
            </a:r>
          </a:p>
        </p:txBody>
      </p:sp>
      <p:sp>
        <p:nvSpPr>
          <p:cNvPr id="3" name="Content Placeholder 2"/>
          <p:cNvSpPr>
            <a:spLocks noGrp="1"/>
          </p:cNvSpPr>
          <p:nvPr>
            <p:ph idx="1"/>
          </p:nvPr>
        </p:nvSpPr>
        <p:spPr/>
        <p:txBody>
          <a:bodyPr>
            <a:normAutofit fontScale="85000" lnSpcReduction="20000"/>
          </a:bodyPr>
          <a:lstStyle/>
          <a:p>
            <a:pPr marL="0" indent="0">
              <a:buNone/>
            </a:pPr>
            <a:r>
              <a:rPr lang="en-US" sz="3500" b="1" dirty="0"/>
              <a:t>Video</a:t>
            </a:r>
          </a:p>
          <a:p>
            <a:r>
              <a:rPr lang="en-US" sz="2600" dirty="0"/>
              <a:t>According to YouTube, mobile video consumption grows by 100% every year.</a:t>
            </a:r>
          </a:p>
          <a:p>
            <a:r>
              <a:rPr lang="en-US" sz="2600" dirty="0"/>
              <a:t>Video is projected to claim more than 80% of all web traffic by 2020.</a:t>
            </a:r>
          </a:p>
          <a:p>
            <a:r>
              <a:rPr lang="en-US" sz="2600" dirty="0"/>
              <a:t>Adding a video to marketing emails can boost click-through rates by 200-300%.</a:t>
            </a:r>
          </a:p>
          <a:p>
            <a:r>
              <a:rPr lang="en-US" sz="2600" dirty="0"/>
              <a:t>90% of customers report that product videos help them make purchasing decisions.</a:t>
            </a:r>
          </a:p>
          <a:p>
            <a:r>
              <a:rPr lang="en-US" sz="2600" dirty="0"/>
              <a:t>64% of customers are more likely to buy a product online after watching a video about it.</a:t>
            </a:r>
          </a:p>
          <a:p>
            <a:pPr marL="0" indent="0">
              <a:buNone/>
            </a:pPr>
            <a:r>
              <a:rPr lang="en-US" sz="2600" b="1" dirty="0"/>
              <a:t>Vlogging</a:t>
            </a:r>
          </a:p>
          <a:p>
            <a:r>
              <a:rPr lang="en-IN" sz="2600" dirty="0"/>
              <a:t>A video blog or video log, sometimes shortened to </a:t>
            </a:r>
            <a:r>
              <a:rPr lang="en-IN" sz="2600" b="1" dirty="0"/>
              <a:t>vlog</a:t>
            </a:r>
            <a:r>
              <a:rPr lang="en-IN" sz="2600" dirty="0"/>
              <a:t> (/</a:t>
            </a:r>
            <a:r>
              <a:rPr lang="en-IN" sz="2600" dirty="0" err="1"/>
              <a:t>vlɒɡ</a:t>
            </a:r>
            <a:r>
              <a:rPr lang="en-IN" sz="2600" dirty="0"/>
              <a:t>/), is a form of blog for which the medium is video</a:t>
            </a:r>
            <a:endParaRPr lang="en-US" sz="2600" b="1" dirty="0"/>
          </a:p>
          <a:p>
            <a:endParaRPr lang="en-US" dirty="0"/>
          </a:p>
        </p:txBody>
      </p:sp>
      <p:sp>
        <p:nvSpPr>
          <p:cNvPr id="4" name="Rectangle 3"/>
          <p:cNvSpPr/>
          <p:nvPr/>
        </p:nvSpPr>
        <p:spPr>
          <a:xfrm>
            <a:off x="152400" y="6019800"/>
            <a:ext cx="8839200" cy="646331"/>
          </a:xfrm>
          <a:prstGeom prst="rect">
            <a:avLst/>
          </a:prstGeom>
        </p:spPr>
        <p:txBody>
          <a:bodyPr wrap="square">
            <a:spAutoFit/>
          </a:bodyPr>
          <a:lstStyle/>
          <a:p>
            <a:r>
              <a:rPr lang="en-US" dirty="0"/>
              <a:t>Source: https://www.singlegrain.com/digital-marketing/11-digital-marketing-trends-you-can-no-longer-ignore-in-2018/</a:t>
            </a:r>
          </a:p>
        </p:txBody>
      </p:sp>
    </p:spTree>
    <p:extLst>
      <p:ext uri="{BB962C8B-B14F-4D97-AF65-F5344CB8AC3E}">
        <p14:creationId xmlns:p14="http://schemas.microsoft.com/office/powerpoint/2010/main" val="1195765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 Trends in Digital Marketing</a:t>
            </a:r>
          </a:p>
        </p:txBody>
      </p:sp>
      <p:sp>
        <p:nvSpPr>
          <p:cNvPr id="3" name="Content Placeholder 2"/>
          <p:cNvSpPr>
            <a:spLocks noGrp="1"/>
          </p:cNvSpPr>
          <p:nvPr>
            <p:ph idx="1"/>
          </p:nvPr>
        </p:nvSpPr>
        <p:spPr/>
        <p:txBody>
          <a:bodyPr>
            <a:normAutofit fontScale="85000" lnSpcReduction="20000"/>
          </a:bodyPr>
          <a:lstStyle/>
          <a:p>
            <a:pPr marL="0" indent="0">
              <a:buNone/>
            </a:pPr>
            <a:r>
              <a:rPr lang="en-US" sz="3600" b="1" dirty="0"/>
              <a:t>Influencer marketing</a:t>
            </a:r>
          </a:p>
          <a:p>
            <a:pPr algn="just"/>
            <a:r>
              <a:rPr lang="en-US" sz="2400" dirty="0"/>
              <a:t>A type of word-of-mouth marketing that focuses on using key leaders to drive your brand’s message to the larger market.</a:t>
            </a:r>
          </a:p>
          <a:p>
            <a:pPr algn="just"/>
            <a:r>
              <a:rPr lang="en-US" sz="2400" dirty="0"/>
              <a:t>Rather than marketing directly to a large group of consumers, you instead pay influencers to get out the word for you</a:t>
            </a:r>
          </a:p>
          <a:p>
            <a:pPr marL="0" indent="0" algn="just">
              <a:buNone/>
            </a:pPr>
            <a:r>
              <a:rPr lang="en-US" sz="2400" b="1" dirty="0"/>
              <a:t>Micro-Influencers:</a:t>
            </a:r>
          </a:p>
          <a:p>
            <a:pPr algn="just"/>
            <a:r>
              <a:rPr lang="en-IN" sz="2600" dirty="0"/>
              <a:t>Interact with your audience by pitching your product to multiple small-time influencers who will charge you less or negligible for showcasing your product. </a:t>
            </a:r>
          </a:p>
          <a:p>
            <a:pPr algn="just"/>
            <a:r>
              <a:rPr lang="en-IN" sz="2600" dirty="0"/>
              <a:t>Multiple micro-influencers showcase your product to their followers. You reach a wider audience at a reasonable cost.</a:t>
            </a:r>
            <a:endParaRPr lang="en-US" sz="2100" b="1" dirty="0"/>
          </a:p>
          <a:p>
            <a:r>
              <a:rPr lang="en-US" dirty="0">
                <a:hlinkClick r:id="rId2"/>
              </a:rPr>
              <a:t>https://www.socialsamosa.com/2017/10/influencer-marketing-campaigns-2017/</a:t>
            </a:r>
            <a:endParaRPr lang="en-US" dirty="0"/>
          </a:p>
          <a:p>
            <a:pPr marL="0" indent="0">
              <a:buNone/>
            </a:pPr>
            <a:endParaRPr lang="en-US" dirty="0"/>
          </a:p>
        </p:txBody>
      </p:sp>
      <p:sp>
        <p:nvSpPr>
          <p:cNvPr id="4" name="Rectangle 3"/>
          <p:cNvSpPr/>
          <p:nvPr/>
        </p:nvSpPr>
        <p:spPr>
          <a:xfrm>
            <a:off x="152400" y="6019800"/>
            <a:ext cx="8839200" cy="646331"/>
          </a:xfrm>
          <a:prstGeom prst="rect">
            <a:avLst/>
          </a:prstGeom>
        </p:spPr>
        <p:txBody>
          <a:bodyPr wrap="square">
            <a:spAutoFit/>
          </a:bodyPr>
          <a:lstStyle/>
          <a:p>
            <a:r>
              <a:rPr lang="en-US" dirty="0"/>
              <a:t>Source: https://www.singlegrain.com/digital-marketing/11-digital-marketing-trends-you-can-no-longer-ignore-in-2018/</a:t>
            </a:r>
          </a:p>
        </p:txBody>
      </p:sp>
    </p:spTree>
    <p:extLst>
      <p:ext uri="{BB962C8B-B14F-4D97-AF65-F5344CB8AC3E}">
        <p14:creationId xmlns:p14="http://schemas.microsoft.com/office/powerpoint/2010/main" val="3188022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 Trends in Digital Marketing</a:t>
            </a:r>
          </a:p>
        </p:txBody>
      </p:sp>
      <p:sp>
        <p:nvSpPr>
          <p:cNvPr id="3" name="Content Placeholder 2"/>
          <p:cNvSpPr>
            <a:spLocks noGrp="1"/>
          </p:cNvSpPr>
          <p:nvPr>
            <p:ph idx="1"/>
          </p:nvPr>
        </p:nvSpPr>
        <p:spPr/>
        <p:txBody>
          <a:bodyPr>
            <a:normAutofit fontScale="92500" lnSpcReduction="20000"/>
          </a:bodyPr>
          <a:lstStyle/>
          <a:p>
            <a:pPr marL="0" indent="0">
              <a:buNone/>
            </a:pPr>
            <a:r>
              <a:rPr lang="en-US" sz="3500" b="1" dirty="0"/>
              <a:t>Social Messaging Apps</a:t>
            </a:r>
          </a:p>
          <a:p>
            <a:r>
              <a:rPr lang="en-US" dirty="0"/>
              <a:t> 46% of people now prefer to communicate with a business via messaging apps rather than email, and 49.4% prefer messaging over phone calls with a business.</a:t>
            </a:r>
          </a:p>
          <a:p>
            <a:pPr marL="0" indent="0">
              <a:buNone/>
            </a:pPr>
            <a:r>
              <a:rPr lang="en-US" sz="3500" b="1" dirty="0"/>
              <a:t>Visual Search</a:t>
            </a:r>
          </a:p>
          <a:p>
            <a:r>
              <a:rPr lang="en-US" dirty="0"/>
              <a:t>Google Images</a:t>
            </a:r>
          </a:p>
          <a:p>
            <a:r>
              <a:rPr lang="en-US" dirty="0"/>
              <a:t>Google Lens</a:t>
            </a:r>
          </a:p>
          <a:p>
            <a:r>
              <a:rPr lang="en-US" dirty="0"/>
              <a:t>Bing Visual search</a:t>
            </a:r>
          </a:p>
          <a:p>
            <a:r>
              <a:rPr lang="en-US" dirty="0" err="1"/>
              <a:t>CamFind</a:t>
            </a:r>
            <a:endParaRPr lang="en-US" dirty="0"/>
          </a:p>
        </p:txBody>
      </p:sp>
      <p:sp>
        <p:nvSpPr>
          <p:cNvPr id="4" name="Rectangle 3"/>
          <p:cNvSpPr/>
          <p:nvPr/>
        </p:nvSpPr>
        <p:spPr>
          <a:xfrm>
            <a:off x="152400" y="6019800"/>
            <a:ext cx="8839200" cy="646331"/>
          </a:xfrm>
          <a:prstGeom prst="rect">
            <a:avLst/>
          </a:prstGeom>
        </p:spPr>
        <p:txBody>
          <a:bodyPr wrap="square">
            <a:spAutoFit/>
          </a:bodyPr>
          <a:lstStyle/>
          <a:p>
            <a:r>
              <a:rPr lang="en-US" dirty="0"/>
              <a:t>Source: https://www.singlegrain.com/digital-marketing/11-digital-marketing-trends-you-can-no-longer-ignore-in-2018/</a:t>
            </a:r>
          </a:p>
        </p:txBody>
      </p:sp>
    </p:spTree>
    <p:extLst>
      <p:ext uri="{BB962C8B-B14F-4D97-AF65-F5344CB8AC3E}">
        <p14:creationId xmlns:p14="http://schemas.microsoft.com/office/powerpoint/2010/main" val="4103994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 Trends in Digital Marketing</a:t>
            </a:r>
          </a:p>
        </p:txBody>
      </p:sp>
      <p:sp>
        <p:nvSpPr>
          <p:cNvPr id="3" name="Content Placeholder 2"/>
          <p:cNvSpPr>
            <a:spLocks noGrp="1"/>
          </p:cNvSpPr>
          <p:nvPr>
            <p:ph idx="1"/>
          </p:nvPr>
        </p:nvSpPr>
        <p:spPr/>
        <p:txBody>
          <a:bodyPr>
            <a:normAutofit fontScale="77500" lnSpcReduction="20000"/>
          </a:bodyPr>
          <a:lstStyle/>
          <a:p>
            <a:pPr marL="0" indent="0">
              <a:buNone/>
            </a:pPr>
            <a:r>
              <a:rPr lang="en-US" sz="3600" b="1" dirty="0"/>
              <a:t>Voice Search</a:t>
            </a:r>
          </a:p>
          <a:p>
            <a:r>
              <a:rPr lang="en-US" sz="3600" dirty="0"/>
              <a:t>50% of all searches will be voice searches by the year 2020</a:t>
            </a:r>
          </a:p>
          <a:p>
            <a:r>
              <a:rPr lang="en-US" sz="3600" dirty="0"/>
              <a:t>20% of mobile queries on Google are voice searches</a:t>
            </a:r>
          </a:p>
          <a:p>
            <a:r>
              <a:rPr lang="en-US" sz="3600" dirty="0"/>
              <a:t>25% of all Bing searches are voice searches</a:t>
            </a:r>
          </a:p>
          <a:p>
            <a:r>
              <a:rPr lang="en-US" sz="3600" dirty="0"/>
              <a:t>10% of Baidu’s search queries are made using voice</a:t>
            </a:r>
          </a:p>
          <a:p>
            <a:pPr marL="0" indent="0">
              <a:buNone/>
            </a:pPr>
            <a:r>
              <a:rPr lang="en-US" sz="3600" b="1" dirty="0"/>
              <a:t>Social Media Stories</a:t>
            </a:r>
          </a:p>
          <a:p>
            <a:pPr marL="0" indent="0">
              <a:buNone/>
            </a:pPr>
            <a:r>
              <a:rPr lang="en-US" sz="3600" dirty="0"/>
              <a:t>With short attention spans, users like to view content and visuals whose time expires, so brands are putting their efforts in the Stories feature and generate more exciting but transient content.</a:t>
            </a:r>
            <a:endParaRPr lang="en-US" sz="3600" b="1" dirty="0"/>
          </a:p>
        </p:txBody>
      </p:sp>
      <p:sp>
        <p:nvSpPr>
          <p:cNvPr id="4" name="Rectangle 3"/>
          <p:cNvSpPr/>
          <p:nvPr/>
        </p:nvSpPr>
        <p:spPr>
          <a:xfrm>
            <a:off x="152400" y="6019800"/>
            <a:ext cx="8839200" cy="646331"/>
          </a:xfrm>
          <a:prstGeom prst="rect">
            <a:avLst/>
          </a:prstGeom>
        </p:spPr>
        <p:txBody>
          <a:bodyPr wrap="square">
            <a:spAutoFit/>
          </a:bodyPr>
          <a:lstStyle/>
          <a:p>
            <a:r>
              <a:rPr lang="en-US" dirty="0"/>
              <a:t>Source: https://www.singlegrain.com/digital-marketing/11-digital-marketing-trends-you-can-no-longer-ignore-in-2018/</a:t>
            </a:r>
          </a:p>
        </p:txBody>
      </p:sp>
    </p:spTree>
    <p:extLst>
      <p:ext uri="{BB962C8B-B14F-4D97-AF65-F5344CB8AC3E}">
        <p14:creationId xmlns:p14="http://schemas.microsoft.com/office/powerpoint/2010/main" val="4076540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Top Digital Marketing Tools</a:t>
            </a:r>
            <a:endParaRPr lang="en-US" dirty="0"/>
          </a:p>
        </p:txBody>
      </p:sp>
      <p:sp>
        <p:nvSpPr>
          <p:cNvPr id="3" name="Content Placeholder 2"/>
          <p:cNvSpPr>
            <a:spLocks noGrp="1"/>
          </p:cNvSpPr>
          <p:nvPr>
            <p:ph idx="1"/>
          </p:nvPr>
        </p:nvSpPr>
        <p:spPr/>
        <p:txBody>
          <a:bodyPr>
            <a:normAutofit fontScale="62500" lnSpcReduction="20000"/>
          </a:bodyPr>
          <a:lstStyle/>
          <a:p>
            <a:r>
              <a:rPr lang="en-US" b="1" dirty="0" err="1"/>
              <a:t>Webbee</a:t>
            </a:r>
            <a:r>
              <a:rPr lang="en-US" b="1" dirty="0"/>
              <a:t> SEO Spider-</a:t>
            </a:r>
            <a:r>
              <a:rPr lang="en-US" dirty="0"/>
              <a:t> considered as one of the best SEO tools</a:t>
            </a:r>
          </a:p>
          <a:p>
            <a:r>
              <a:rPr lang="en-US" b="1" dirty="0"/>
              <a:t>Google Analytics-</a:t>
            </a:r>
            <a:r>
              <a:rPr lang="en-US" dirty="0"/>
              <a:t> Best tool for traffic analysis of your online campaign</a:t>
            </a:r>
          </a:p>
          <a:p>
            <a:r>
              <a:rPr lang="en-US" b="1" dirty="0" err="1"/>
              <a:t>DeepCrawl</a:t>
            </a:r>
            <a:r>
              <a:rPr lang="en-US" b="1" dirty="0"/>
              <a:t>-</a:t>
            </a:r>
            <a:r>
              <a:rPr lang="en-US" dirty="0"/>
              <a:t> world’s most comprehensive online website crawler</a:t>
            </a:r>
          </a:p>
          <a:p>
            <a:r>
              <a:rPr lang="en-US" b="1" dirty="0"/>
              <a:t>Google Search Console-</a:t>
            </a:r>
            <a:r>
              <a:rPr lang="en-US" dirty="0"/>
              <a:t> to monitor and maintain website’s presence in Google search results</a:t>
            </a:r>
          </a:p>
          <a:p>
            <a:r>
              <a:rPr lang="en-US" b="1" dirty="0" err="1"/>
              <a:t>Moz</a:t>
            </a:r>
            <a:r>
              <a:rPr lang="en-US" b="1" dirty="0"/>
              <a:t> Pro-</a:t>
            </a:r>
            <a:r>
              <a:rPr lang="en-US" dirty="0"/>
              <a:t>  a collection of tools built to help marketing professionals improve their SEO </a:t>
            </a:r>
          </a:p>
          <a:p>
            <a:r>
              <a:rPr lang="en-US" b="1" dirty="0"/>
              <a:t>Raven Tools-</a:t>
            </a:r>
            <a:r>
              <a:rPr lang="en-US" dirty="0"/>
              <a:t> to schedule marketing reports, manage marketing campaigns and discover on-page SEO issues</a:t>
            </a:r>
          </a:p>
          <a:p>
            <a:r>
              <a:rPr lang="en-US" b="1" dirty="0" err="1"/>
              <a:t>BuzzSumo</a:t>
            </a:r>
            <a:r>
              <a:rPr lang="en-US" b="1" dirty="0"/>
              <a:t>-</a:t>
            </a:r>
            <a:r>
              <a:rPr lang="en-US" dirty="0"/>
              <a:t> help you create and share better content more effectively</a:t>
            </a:r>
          </a:p>
          <a:p>
            <a:r>
              <a:rPr lang="en-US" b="1" dirty="0"/>
              <a:t>ContentMarketer.io-</a:t>
            </a:r>
            <a:r>
              <a:rPr lang="en-US" dirty="0"/>
              <a:t> helps you notify people &amp; companies you mentioned in your article </a:t>
            </a:r>
          </a:p>
          <a:p>
            <a:r>
              <a:rPr lang="en-US" b="1" dirty="0"/>
              <a:t>SEMrush-</a:t>
            </a:r>
            <a:r>
              <a:rPr lang="en-US" dirty="0"/>
              <a:t>  top online competitive research tool for digital marketing professionals</a:t>
            </a:r>
          </a:p>
          <a:p>
            <a:r>
              <a:rPr lang="en-US" b="1" dirty="0" err="1"/>
              <a:t>MailChimp</a:t>
            </a:r>
            <a:r>
              <a:rPr lang="en-US" b="1" dirty="0"/>
              <a:t>-</a:t>
            </a:r>
            <a:r>
              <a:rPr lang="en-US" dirty="0"/>
              <a:t> one of the finest tools for email marketing purposes</a:t>
            </a:r>
          </a:p>
          <a:p>
            <a:endParaRPr lang="en-US" dirty="0"/>
          </a:p>
        </p:txBody>
      </p:sp>
    </p:spTree>
    <p:extLst>
      <p:ext uri="{BB962C8B-B14F-4D97-AF65-F5344CB8AC3E}">
        <p14:creationId xmlns:p14="http://schemas.microsoft.com/office/powerpoint/2010/main" val="24901198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61CEF7-0961-FE46-B726-5A85CB04EF9A}"/>
              </a:ext>
            </a:extLst>
          </p:cNvPr>
          <p:cNvSpPr>
            <a:spLocks noGrp="1"/>
          </p:cNvSpPr>
          <p:nvPr>
            <p:ph type="title"/>
          </p:nvPr>
        </p:nvSpPr>
        <p:spPr/>
        <p:txBody>
          <a:bodyPr/>
          <a:lstStyle/>
          <a:p>
            <a:r>
              <a:rPr lang="en-US" dirty="0"/>
              <a:t>What is Digital Marketing?</a:t>
            </a:r>
          </a:p>
        </p:txBody>
      </p:sp>
      <p:sp>
        <p:nvSpPr>
          <p:cNvPr id="3" name="Content Placeholder 2">
            <a:extLst>
              <a:ext uri="{FF2B5EF4-FFF2-40B4-BE49-F238E27FC236}">
                <a16:creationId xmlns:a16="http://schemas.microsoft.com/office/drawing/2014/main" id="{30F2F365-382F-A746-A830-A96E99F728FB}"/>
              </a:ext>
            </a:extLst>
          </p:cNvPr>
          <p:cNvSpPr>
            <a:spLocks noGrp="1"/>
          </p:cNvSpPr>
          <p:nvPr>
            <p:ph idx="1"/>
          </p:nvPr>
        </p:nvSpPr>
        <p:spPr/>
        <p:txBody>
          <a:bodyPr>
            <a:normAutofit/>
          </a:bodyPr>
          <a:lstStyle/>
          <a:p>
            <a:pPr algn="just"/>
            <a:r>
              <a:rPr lang="en-IN" dirty="0"/>
              <a:t>Digital marketing encompasses all </a:t>
            </a:r>
            <a:r>
              <a:rPr lang="en-IN" u="sng" dirty="0"/>
              <a:t>marketing efforts </a:t>
            </a:r>
            <a:r>
              <a:rPr lang="en-IN" dirty="0"/>
              <a:t>that use an </a:t>
            </a:r>
            <a:r>
              <a:rPr lang="en-IN" u="sng" dirty="0"/>
              <a:t>electronic device </a:t>
            </a:r>
            <a:r>
              <a:rPr lang="en-IN" dirty="0"/>
              <a:t>or the </a:t>
            </a:r>
            <a:r>
              <a:rPr lang="en-IN" u="sng" dirty="0"/>
              <a:t>Internet</a:t>
            </a:r>
            <a:r>
              <a:rPr lang="en-IN" dirty="0"/>
              <a:t>. </a:t>
            </a:r>
          </a:p>
          <a:p>
            <a:pPr algn="just"/>
            <a:r>
              <a:rPr lang="en-IN" dirty="0"/>
              <a:t>Marketing efforts that leverage digital channels such as search engines, social media, email, and other websites to connect with current and prospective customers. </a:t>
            </a:r>
          </a:p>
          <a:p>
            <a:pPr marL="0" indent="0">
              <a:buNone/>
            </a:pPr>
            <a:endParaRPr lang="en-US" dirty="0"/>
          </a:p>
        </p:txBody>
      </p:sp>
    </p:spTree>
    <p:extLst>
      <p:ext uri="{BB962C8B-B14F-4D97-AF65-F5344CB8AC3E}">
        <p14:creationId xmlns:p14="http://schemas.microsoft.com/office/powerpoint/2010/main" val="407113256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d2v4zi8pl64nxt.cloudfront.net/integrated-marketing-and-seo-how-it-works-and-why-it-matters/51f3ef4dafd9e2.85918233.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0"/>
            <a:ext cx="8382000" cy="69550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100386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t="13518" r="15515"/>
          <a:stretch/>
        </p:blipFill>
        <p:spPr bwMode="auto">
          <a:xfrm>
            <a:off x="76200" y="381000"/>
            <a:ext cx="8915400" cy="6248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5562600" y="1182469"/>
            <a:ext cx="3581400" cy="646331"/>
          </a:xfrm>
          <a:prstGeom prst="rect">
            <a:avLst/>
          </a:prstGeom>
          <a:noFill/>
          <a:ln w="28575">
            <a:solidFill>
              <a:schemeClr val="tx1"/>
            </a:solidFill>
          </a:ln>
        </p:spPr>
        <p:txBody>
          <a:bodyPr wrap="square" rtlCol="0">
            <a:spAutoFit/>
          </a:bodyPr>
          <a:lstStyle/>
          <a:p>
            <a:pPr algn="ctr"/>
            <a:r>
              <a:rPr lang="en-US" sz="3600" b="1" dirty="0">
                <a:solidFill>
                  <a:srgbClr val="FF0000"/>
                </a:solidFill>
                <a:latin typeface="Bradley Hand ITC" panose="03070402050302030203" pitchFamily="66" charset="0"/>
              </a:rPr>
              <a:t>Exposure</a:t>
            </a:r>
          </a:p>
        </p:txBody>
      </p:sp>
    </p:spTree>
    <p:extLst>
      <p:ext uri="{BB962C8B-B14F-4D97-AF65-F5344CB8AC3E}">
        <p14:creationId xmlns:p14="http://schemas.microsoft.com/office/powerpoint/2010/main" val="337745572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grpSp>
        <p:nvGrpSpPr>
          <p:cNvPr id="5" name="Group 4"/>
          <p:cNvGrpSpPr/>
          <p:nvPr/>
        </p:nvGrpSpPr>
        <p:grpSpPr>
          <a:xfrm>
            <a:off x="851647" y="76200"/>
            <a:ext cx="6615953" cy="6666411"/>
            <a:chOff x="282388" y="953588"/>
            <a:chExt cx="6615953" cy="6666411"/>
          </a:xfrm>
        </p:grpSpPr>
        <p:pic>
          <p:nvPicPr>
            <p:cNvPr id="307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316" t="12514" r="43419"/>
            <a:stretch/>
          </p:blipFill>
          <p:spPr bwMode="auto">
            <a:xfrm>
              <a:off x="282388" y="953588"/>
              <a:ext cx="6615953" cy="666641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282388" y="1447800"/>
              <a:ext cx="1317812" cy="369332"/>
            </a:xfrm>
            <a:prstGeom prst="rect">
              <a:avLst/>
            </a:prstGeom>
            <a:solidFill>
              <a:schemeClr val="tx1">
                <a:lumMod val="65000"/>
                <a:lumOff val="35000"/>
              </a:schemeClr>
            </a:solidFill>
          </p:spPr>
          <p:txBody>
            <a:bodyPr wrap="square" rtlCol="0">
              <a:spAutoFit/>
            </a:bodyPr>
            <a:lstStyle/>
            <a:p>
              <a:endParaRPr lang="en-US" dirty="0"/>
            </a:p>
          </p:txBody>
        </p:sp>
        <p:sp>
          <p:nvSpPr>
            <p:cNvPr id="6" name="TextBox 5"/>
            <p:cNvSpPr txBox="1"/>
            <p:nvPr/>
          </p:nvSpPr>
          <p:spPr>
            <a:xfrm>
              <a:off x="5580529" y="953588"/>
              <a:ext cx="1317812" cy="369332"/>
            </a:xfrm>
            <a:prstGeom prst="rect">
              <a:avLst/>
            </a:prstGeom>
            <a:solidFill>
              <a:schemeClr val="tx1">
                <a:lumMod val="65000"/>
                <a:lumOff val="35000"/>
              </a:schemeClr>
            </a:solidFill>
          </p:spPr>
          <p:txBody>
            <a:bodyPr wrap="square" rtlCol="0">
              <a:spAutoFit/>
            </a:bodyPr>
            <a:lstStyle/>
            <a:p>
              <a:endParaRPr lang="en-US" dirty="0"/>
            </a:p>
          </p:txBody>
        </p:sp>
      </p:grpSp>
      <p:sp>
        <p:nvSpPr>
          <p:cNvPr id="8" name="TextBox 7"/>
          <p:cNvSpPr txBox="1"/>
          <p:nvPr/>
        </p:nvSpPr>
        <p:spPr>
          <a:xfrm>
            <a:off x="5181600" y="1030069"/>
            <a:ext cx="3581400" cy="646331"/>
          </a:xfrm>
          <a:prstGeom prst="rect">
            <a:avLst/>
          </a:prstGeom>
          <a:noFill/>
          <a:ln w="28575">
            <a:solidFill>
              <a:schemeClr val="tx1"/>
            </a:solidFill>
          </a:ln>
        </p:spPr>
        <p:txBody>
          <a:bodyPr wrap="square" rtlCol="0">
            <a:spAutoFit/>
          </a:bodyPr>
          <a:lstStyle/>
          <a:p>
            <a:pPr algn="ctr"/>
            <a:r>
              <a:rPr lang="en-US" sz="3600" b="1" dirty="0">
                <a:solidFill>
                  <a:srgbClr val="FF0000"/>
                </a:solidFill>
                <a:latin typeface="Bradley Hand ITC" panose="03070402050302030203" pitchFamily="66" charset="0"/>
              </a:rPr>
              <a:t>Exposure</a:t>
            </a:r>
          </a:p>
        </p:txBody>
      </p:sp>
    </p:spTree>
    <p:extLst>
      <p:ext uri="{BB962C8B-B14F-4D97-AF65-F5344CB8AC3E}">
        <p14:creationId xmlns:p14="http://schemas.microsoft.com/office/powerpoint/2010/main" val="1327614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 t="12171" r="18713"/>
          <a:stretch/>
        </p:blipFill>
        <p:spPr bwMode="auto">
          <a:xfrm>
            <a:off x="152401" y="0"/>
            <a:ext cx="8915399" cy="66925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5029200" y="90658"/>
            <a:ext cx="1317812" cy="369332"/>
          </a:xfrm>
          <a:prstGeom prst="rect">
            <a:avLst/>
          </a:prstGeom>
          <a:solidFill>
            <a:schemeClr val="tx1">
              <a:lumMod val="65000"/>
              <a:lumOff val="35000"/>
            </a:schemeClr>
          </a:solidFill>
        </p:spPr>
        <p:txBody>
          <a:bodyPr wrap="square" rtlCol="0">
            <a:spAutoFit/>
          </a:bodyPr>
          <a:lstStyle/>
          <a:p>
            <a:endParaRPr lang="en-US" dirty="0"/>
          </a:p>
        </p:txBody>
      </p:sp>
      <p:sp>
        <p:nvSpPr>
          <p:cNvPr id="6" name="TextBox 5"/>
          <p:cNvSpPr txBox="1"/>
          <p:nvPr/>
        </p:nvSpPr>
        <p:spPr>
          <a:xfrm>
            <a:off x="3390900" y="2514600"/>
            <a:ext cx="3581400" cy="646331"/>
          </a:xfrm>
          <a:prstGeom prst="rect">
            <a:avLst/>
          </a:prstGeom>
          <a:noFill/>
          <a:ln w="28575">
            <a:solidFill>
              <a:schemeClr val="tx1"/>
            </a:solidFill>
          </a:ln>
        </p:spPr>
        <p:txBody>
          <a:bodyPr wrap="square" rtlCol="0">
            <a:spAutoFit/>
          </a:bodyPr>
          <a:lstStyle/>
          <a:p>
            <a:pPr algn="ctr"/>
            <a:r>
              <a:rPr lang="en-US" sz="3600" b="1" dirty="0">
                <a:solidFill>
                  <a:srgbClr val="FF0000"/>
                </a:solidFill>
                <a:latin typeface="Bradley Hand ITC" panose="03070402050302030203" pitchFamily="66" charset="0"/>
              </a:rPr>
              <a:t>Discovery</a:t>
            </a:r>
          </a:p>
        </p:txBody>
      </p:sp>
    </p:spTree>
    <p:extLst>
      <p:ext uri="{BB962C8B-B14F-4D97-AF65-F5344CB8AC3E}">
        <p14:creationId xmlns:p14="http://schemas.microsoft.com/office/powerpoint/2010/main" val="14660365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6059"/>
          <a:stretch/>
        </p:blipFill>
        <p:spPr bwMode="auto">
          <a:xfrm>
            <a:off x="44824" y="381000"/>
            <a:ext cx="9022976" cy="6019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5212080" y="990600"/>
            <a:ext cx="3581400" cy="646331"/>
          </a:xfrm>
          <a:prstGeom prst="rect">
            <a:avLst/>
          </a:prstGeom>
          <a:noFill/>
          <a:ln w="28575">
            <a:solidFill>
              <a:schemeClr val="tx1"/>
            </a:solidFill>
          </a:ln>
        </p:spPr>
        <p:txBody>
          <a:bodyPr wrap="square" rtlCol="0">
            <a:spAutoFit/>
          </a:bodyPr>
          <a:lstStyle/>
          <a:p>
            <a:pPr algn="ctr"/>
            <a:r>
              <a:rPr lang="en-US" sz="3600" b="1" dirty="0">
                <a:solidFill>
                  <a:srgbClr val="FF0000"/>
                </a:solidFill>
                <a:latin typeface="Bradley Hand ITC" panose="03070402050302030203" pitchFamily="66" charset="0"/>
              </a:rPr>
              <a:t>Discovery</a:t>
            </a:r>
          </a:p>
        </p:txBody>
      </p:sp>
    </p:spTree>
    <p:extLst>
      <p:ext uri="{BB962C8B-B14F-4D97-AF65-F5344CB8AC3E}">
        <p14:creationId xmlns:p14="http://schemas.microsoft.com/office/powerpoint/2010/main" val="341969767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614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213" t="12883" r="7794"/>
          <a:stretch/>
        </p:blipFill>
        <p:spPr bwMode="auto">
          <a:xfrm>
            <a:off x="76200" y="304800"/>
            <a:ext cx="8996082" cy="63245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5227320" y="4267200"/>
            <a:ext cx="3581400" cy="646331"/>
          </a:xfrm>
          <a:prstGeom prst="rect">
            <a:avLst/>
          </a:prstGeom>
          <a:noFill/>
          <a:ln w="28575">
            <a:solidFill>
              <a:schemeClr val="tx1"/>
            </a:solidFill>
          </a:ln>
        </p:spPr>
        <p:txBody>
          <a:bodyPr wrap="square" rtlCol="0">
            <a:spAutoFit/>
          </a:bodyPr>
          <a:lstStyle/>
          <a:p>
            <a:pPr algn="ctr"/>
            <a:r>
              <a:rPr lang="en-US" sz="3600" b="1" dirty="0">
                <a:solidFill>
                  <a:srgbClr val="FF0000"/>
                </a:solidFill>
                <a:latin typeface="Bradley Hand ITC" panose="03070402050302030203" pitchFamily="66" charset="0"/>
              </a:rPr>
              <a:t>Consideration</a:t>
            </a:r>
          </a:p>
        </p:txBody>
      </p:sp>
    </p:spTree>
    <p:extLst>
      <p:ext uri="{BB962C8B-B14F-4D97-AF65-F5344CB8AC3E}">
        <p14:creationId xmlns:p14="http://schemas.microsoft.com/office/powerpoint/2010/main" val="2938390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717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9029" r="19497" b="-6686"/>
          <a:stretch/>
        </p:blipFill>
        <p:spPr bwMode="auto">
          <a:xfrm>
            <a:off x="304800" y="381000"/>
            <a:ext cx="8153400" cy="667947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4648200" y="5334000"/>
            <a:ext cx="3581400" cy="646331"/>
          </a:xfrm>
          <a:prstGeom prst="rect">
            <a:avLst/>
          </a:prstGeom>
          <a:noFill/>
          <a:ln w="28575">
            <a:solidFill>
              <a:schemeClr val="tx1"/>
            </a:solidFill>
          </a:ln>
        </p:spPr>
        <p:txBody>
          <a:bodyPr wrap="square" rtlCol="0">
            <a:spAutoFit/>
          </a:bodyPr>
          <a:lstStyle/>
          <a:p>
            <a:pPr algn="ctr"/>
            <a:r>
              <a:rPr lang="en-US" sz="3600" b="1" dirty="0">
                <a:solidFill>
                  <a:srgbClr val="FF0000"/>
                </a:solidFill>
                <a:latin typeface="Bradley Hand ITC" panose="03070402050302030203" pitchFamily="66" charset="0"/>
              </a:rPr>
              <a:t>Conversion</a:t>
            </a:r>
          </a:p>
        </p:txBody>
      </p:sp>
    </p:spTree>
    <p:extLst>
      <p:ext uri="{BB962C8B-B14F-4D97-AF65-F5344CB8AC3E}">
        <p14:creationId xmlns:p14="http://schemas.microsoft.com/office/powerpoint/2010/main" val="51485622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elivered: Amazon.in order #403-1899607-3850759. Please share delivery feedback. - sumanglarathore@gmail.com - Gmail - Google Chrome"/>
          <p:cNvPicPr>
            <a:picLocks noChangeAspect="1"/>
          </p:cNvPicPr>
          <p:nvPr/>
        </p:nvPicPr>
        <p:blipFill rotWithShape="1">
          <a:blip r:embed="rId2">
            <a:extLst>
              <a:ext uri="{28A0092B-C50C-407E-A947-70E740481C1C}">
                <a14:useLocalDpi xmlns:a14="http://schemas.microsoft.com/office/drawing/2010/main" val="0"/>
              </a:ext>
            </a:extLst>
          </a:blip>
          <a:srcRect l="16000" t="25068" r="20286" b="9560"/>
          <a:stretch/>
        </p:blipFill>
        <p:spPr>
          <a:xfrm>
            <a:off x="152401" y="272348"/>
            <a:ext cx="8991600" cy="5976051"/>
          </a:xfrm>
          <a:prstGeom prst="rect">
            <a:avLst/>
          </a:prstGeom>
        </p:spPr>
      </p:pic>
      <p:sp>
        <p:nvSpPr>
          <p:cNvPr id="5" name="TextBox 4"/>
          <p:cNvSpPr txBox="1"/>
          <p:nvPr/>
        </p:nvSpPr>
        <p:spPr>
          <a:xfrm>
            <a:off x="1066800" y="5980331"/>
            <a:ext cx="6934200" cy="584775"/>
          </a:xfrm>
          <a:prstGeom prst="rect">
            <a:avLst/>
          </a:prstGeom>
          <a:noFill/>
          <a:ln w="28575">
            <a:solidFill>
              <a:schemeClr val="tx1"/>
            </a:solidFill>
          </a:ln>
        </p:spPr>
        <p:txBody>
          <a:bodyPr wrap="square" rtlCol="0">
            <a:spAutoFit/>
          </a:bodyPr>
          <a:lstStyle/>
          <a:p>
            <a:pPr algn="ctr"/>
            <a:r>
              <a:rPr lang="en-US" sz="3200" b="1" dirty="0">
                <a:solidFill>
                  <a:srgbClr val="FF0000"/>
                </a:solidFill>
                <a:latin typeface="Bradley Hand ITC" panose="03070402050302030203" pitchFamily="66" charset="0"/>
              </a:rPr>
              <a:t>Customer Relationship</a:t>
            </a:r>
          </a:p>
        </p:txBody>
      </p:sp>
      <p:sp>
        <p:nvSpPr>
          <p:cNvPr id="6" name="TextBox 5"/>
          <p:cNvSpPr txBox="1"/>
          <p:nvPr/>
        </p:nvSpPr>
        <p:spPr>
          <a:xfrm>
            <a:off x="6096000" y="3849469"/>
            <a:ext cx="2209800" cy="646331"/>
          </a:xfrm>
          <a:prstGeom prst="rect">
            <a:avLst/>
          </a:prstGeom>
          <a:solidFill>
            <a:schemeClr val="bg1">
              <a:lumMod val="75000"/>
            </a:schemeClr>
          </a:solidFill>
        </p:spPr>
        <p:txBody>
          <a:bodyPr wrap="square" rtlCol="0">
            <a:spAutoFit/>
          </a:bodyPr>
          <a:lstStyle/>
          <a:p>
            <a:endParaRPr lang="en-US" dirty="0"/>
          </a:p>
          <a:p>
            <a:endParaRPr lang="en-US" dirty="0"/>
          </a:p>
        </p:txBody>
      </p:sp>
      <p:cxnSp>
        <p:nvCxnSpPr>
          <p:cNvPr id="8" name="Straight Connector 7"/>
          <p:cNvCxnSpPr/>
          <p:nvPr/>
        </p:nvCxnSpPr>
        <p:spPr>
          <a:xfrm>
            <a:off x="3657600" y="2362200"/>
            <a:ext cx="685800" cy="0"/>
          </a:xfrm>
          <a:prstGeom prst="line">
            <a:avLst/>
          </a:prstGeom>
          <a:ln w="1524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35219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 Are we seriously breaking up? - sumanglarathore@gmail.com - Gmail - Google Chrome"/>
          <p:cNvPicPr>
            <a:picLocks noGrp="1" noChangeAspect="1"/>
          </p:cNvPicPr>
          <p:nvPr>
            <p:ph idx="1"/>
          </p:nvPr>
        </p:nvPicPr>
        <p:blipFill rotWithShape="1">
          <a:blip r:embed="rId2">
            <a:extLst>
              <a:ext uri="{28A0092B-C50C-407E-A947-70E740481C1C}">
                <a14:useLocalDpi xmlns:a14="http://schemas.microsoft.com/office/drawing/2010/main" val="0"/>
              </a:ext>
            </a:extLst>
          </a:blip>
          <a:srcRect l="17511" t="25831" r="19066"/>
          <a:stretch/>
        </p:blipFill>
        <p:spPr>
          <a:xfrm>
            <a:off x="0" y="23949"/>
            <a:ext cx="9067800" cy="6529251"/>
          </a:xfrm>
        </p:spPr>
      </p:pic>
      <p:cxnSp>
        <p:nvCxnSpPr>
          <p:cNvPr id="5" name="Straight Connector 4"/>
          <p:cNvCxnSpPr/>
          <p:nvPr/>
        </p:nvCxnSpPr>
        <p:spPr>
          <a:xfrm>
            <a:off x="4114800" y="2133600"/>
            <a:ext cx="1066800" cy="0"/>
          </a:xfrm>
          <a:prstGeom prst="line">
            <a:avLst/>
          </a:prstGeom>
          <a:ln w="152400"/>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4953000" y="2312126"/>
            <a:ext cx="1066800" cy="0"/>
          </a:xfrm>
          <a:prstGeom prst="line">
            <a:avLst/>
          </a:prstGeom>
          <a:ln w="15240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5029200" y="2667000"/>
            <a:ext cx="1066800" cy="0"/>
          </a:xfrm>
          <a:prstGeom prst="line">
            <a:avLst/>
          </a:prstGeom>
          <a:ln w="152400"/>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5105400" y="2464526"/>
            <a:ext cx="1066800" cy="0"/>
          </a:xfrm>
          <a:prstGeom prst="line">
            <a:avLst/>
          </a:prstGeom>
          <a:ln w="152400"/>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222069" y="5672423"/>
            <a:ext cx="2825931" cy="584775"/>
          </a:xfrm>
          <a:prstGeom prst="rect">
            <a:avLst/>
          </a:prstGeom>
          <a:noFill/>
          <a:ln w="28575">
            <a:solidFill>
              <a:schemeClr val="tx1"/>
            </a:solidFill>
          </a:ln>
        </p:spPr>
        <p:txBody>
          <a:bodyPr wrap="square" rtlCol="0">
            <a:spAutoFit/>
          </a:bodyPr>
          <a:lstStyle/>
          <a:p>
            <a:pPr algn="ctr"/>
            <a:r>
              <a:rPr lang="en-US" sz="3200" b="1" dirty="0">
                <a:solidFill>
                  <a:srgbClr val="FF0000"/>
                </a:solidFill>
                <a:latin typeface="Bradley Hand ITC" panose="03070402050302030203" pitchFamily="66" charset="0"/>
              </a:rPr>
              <a:t>Retention</a:t>
            </a:r>
          </a:p>
        </p:txBody>
      </p:sp>
    </p:spTree>
    <p:extLst>
      <p:ext uri="{BB962C8B-B14F-4D97-AF65-F5344CB8AC3E}">
        <p14:creationId xmlns:p14="http://schemas.microsoft.com/office/powerpoint/2010/main" val="252124318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Content Placeholder 2"/>
          <p:cNvSpPr>
            <a:spLocks noGrp="1"/>
          </p:cNvSpPr>
          <p:nvPr>
            <p:ph idx="1"/>
          </p:nvPr>
        </p:nvSpPr>
        <p:spPr/>
        <p:txBody>
          <a:bodyPr>
            <a:normAutofit fontScale="92500"/>
          </a:bodyPr>
          <a:lstStyle/>
          <a:p>
            <a:r>
              <a:rPr lang="en-US" dirty="0">
                <a:hlinkClick r:id="rId2"/>
              </a:rPr>
              <a:t>https://blog.hubspot.com/marketing/digital-strategy-guide</a:t>
            </a:r>
            <a:endParaRPr lang="en-US" dirty="0"/>
          </a:p>
          <a:p>
            <a:r>
              <a:rPr lang="en-US" dirty="0">
                <a:hlinkClick r:id="rId3"/>
              </a:rPr>
              <a:t>https://www.forbes.com/sites/forbescommunicationscouncil/2017/10/25/digital-marketing-techniques-that-will-help-you-dominate-online/#6bcde48b4ecb</a:t>
            </a:r>
            <a:endParaRPr lang="en-US" dirty="0"/>
          </a:p>
          <a:p>
            <a:r>
              <a:rPr lang="en-US" dirty="0"/>
              <a:t>https://www.singlegrain.com/digital-marketing-strategy/how-artificial-intelligence-is-revolutionizing-the-digital-marketing-sphere/</a:t>
            </a:r>
          </a:p>
          <a:p>
            <a:endParaRPr lang="en-US" dirty="0"/>
          </a:p>
        </p:txBody>
      </p:sp>
    </p:spTree>
    <p:extLst>
      <p:ext uri="{BB962C8B-B14F-4D97-AF65-F5344CB8AC3E}">
        <p14:creationId xmlns:p14="http://schemas.microsoft.com/office/powerpoint/2010/main" val="2293072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31553-EFD3-F54B-836B-828DF4447180}"/>
              </a:ext>
            </a:extLst>
          </p:cNvPr>
          <p:cNvSpPr>
            <a:spLocks noGrp="1"/>
          </p:cNvSpPr>
          <p:nvPr>
            <p:ph type="title"/>
          </p:nvPr>
        </p:nvSpPr>
        <p:spPr>
          <a:xfrm>
            <a:off x="152400" y="609600"/>
            <a:ext cx="8534400" cy="1143000"/>
          </a:xfrm>
        </p:spPr>
        <p:txBody>
          <a:bodyPr>
            <a:noAutofit/>
          </a:bodyPr>
          <a:lstStyle/>
          <a:p>
            <a:pPr algn="just"/>
            <a:r>
              <a:rPr lang="en-IN" sz="2400" dirty="0"/>
              <a:t>Terms such as digital marketing, Internet marketing, e-marketing and web marketing have been used and varied through time...as shown in this plot from 2014 to 2021 from Google Trends.</a:t>
            </a:r>
            <a:endParaRPr lang="en-US" sz="2400" dirty="0"/>
          </a:p>
        </p:txBody>
      </p:sp>
      <p:pic>
        <p:nvPicPr>
          <p:cNvPr id="10" name="Picture 9">
            <a:extLst>
              <a:ext uri="{FF2B5EF4-FFF2-40B4-BE49-F238E27FC236}">
                <a16:creationId xmlns:a16="http://schemas.microsoft.com/office/drawing/2014/main" id="{401609E9-E01B-A246-9F9E-0B31B0916DA3}"/>
              </a:ext>
            </a:extLst>
          </p:cNvPr>
          <p:cNvPicPr>
            <a:picLocks noChangeAspect="1"/>
          </p:cNvPicPr>
          <p:nvPr/>
        </p:nvPicPr>
        <p:blipFill rotWithShape="1">
          <a:blip r:embed="rId2">
            <a:extLst>
              <a:ext uri="{28A0092B-C50C-407E-A947-70E740481C1C}">
                <a14:useLocalDpi xmlns:a14="http://schemas.microsoft.com/office/drawing/2010/main" val="0"/>
              </a:ext>
            </a:extLst>
          </a:blip>
          <a:srcRect l="3085" t="13333" r="4229" b="24444"/>
          <a:stretch/>
        </p:blipFill>
        <p:spPr>
          <a:xfrm>
            <a:off x="0" y="1742326"/>
            <a:ext cx="9144000" cy="4267200"/>
          </a:xfrm>
          <a:prstGeom prst="rect">
            <a:avLst/>
          </a:prstGeom>
        </p:spPr>
      </p:pic>
    </p:spTree>
    <p:extLst>
      <p:ext uri="{BB962C8B-B14F-4D97-AF65-F5344CB8AC3E}">
        <p14:creationId xmlns:p14="http://schemas.microsoft.com/office/powerpoint/2010/main" val="25259384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312EA-DC22-BD42-93B6-3CD69161E1DF}"/>
              </a:ext>
            </a:extLst>
          </p:cNvPr>
          <p:cNvSpPr>
            <a:spLocks noGrp="1"/>
          </p:cNvSpPr>
          <p:nvPr>
            <p:ph type="title"/>
          </p:nvPr>
        </p:nvSpPr>
        <p:spPr>
          <a:xfrm>
            <a:off x="457200" y="2286000"/>
            <a:ext cx="8229600" cy="1143000"/>
          </a:xfrm>
        </p:spPr>
        <p:txBody>
          <a:bodyPr/>
          <a:lstStyle/>
          <a:p>
            <a:r>
              <a:rPr lang="en-US" dirty="0"/>
              <a:t>Examples???</a:t>
            </a:r>
          </a:p>
        </p:txBody>
      </p:sp>
    </p:spTree>
    <p:extLst>
      <p:ext uri="{BB962C8B-B14F-4D97-AF65-F5344CB8AC3E}">
        <p14:creationId xmlns:p14="http://schemas.microsoft.com/office/powerpoint/2010/main" val="28471171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C902EB4-F7B6-2140-86DF-F2C0CF6E48E7}"/>
              </a:ext>
            </a:extLst>
          </p:cNvPr>
          <p:cNvPicPr>
            <a:picLocks noChangeAspect="1"/>
          </p:cNvPicPr>
          <p:nvPr/>
        </p:nvPicPr>
        <p:blipFill rotWithShape="1">
          <a:blip r:embed="rId2"/>
          <a:srcRect t="1992" b="31111"/>
          <a:stretch/>
        </p:blipFill>
        <p:spPr>
          <a:xfrm>
            <a:off x="533400" y="136525"/>
            <a:ext cx="8077200" cy="5807075"/>
          </a:xfrm>
          <a:prstGeom prst="rect">
            <a:avLst/>
          </a:prstGeom>
        </p:spPr>
      </p:pic>
      <p:sp>
        <p:nvSpPr>
          <p:cNvPr id="6" name="Rectangle 5">
            <a:extLst>
              <a:ext uri="{FF2B5EF4-FFF2-40B4-BE49-F238E27FC236}">
                <a16:creationId xmlns:a16="http://schemas.microsoft.com/office/drawing/2014/main" id="{C860DD29-3522-8E4C-A097-049673D0B9FD}"/>
              </a:ext>
            </a:extLst>
          </p:cNvPr>
          <p:cNvSpPr/>
          <p:nvPr/>
        </p:nvSpPr>
        <p:spPr>
          <a:xfrm>
            <a:off x="190500" y="6048573"/>
            <a:ext cx="8763000" cy="307777"/>
          </a:xfrm>
          <a:prstGeom prst="rect">
            <a:avLst/>
          </a:prstGeom>
        </p:spPr>
        <p:txBody>
          <a:bodyPr wrap="square">
            <a:spAutoFit/>
          </a:bodyPr>
          <a:lstStyle/>
          <a:p>
            <a:pPr algn="ctr"/>
            <a:r>
              <a:rPr lang="en-IN" sz="1400" dirty="0">
                <a:hlinkClick r:id="rId3"/>
              </a:rPr>
              <a:t>https://www.smartinsights.com/internet-marketing-statistics/happens-online-60-seconds/</a:t>
            </a:r>
            <a:endParaRPr lang="en-US" sz="1400" dirty="0"/>
          </a:p>
        </p:txBody>
      </p:sp>
      <p:sp>
        <p:nvSpPr>
          <p:cNvPr id="2" name="TextBox 1">
            <a:extLst>
              <a:ext uri="{FF2B5EF4-FFF2-40B4-BE49-F238E27FC236}">
                <a16:creationId xmlns:a16="http://schemas.microsoft.com/office/drawing/2014/main" id="{24C66BE0-0831-B5AB-6101-CE8AFECDF8EF}"/>
              </a:ext>
            </a:extLst>
          </p:cNvPr>
          <p:cNvSpPr txBox="1"/>
          <p:nvPr/>
        </p:nvSpPr>
        <p:spPr>
          <a:xfrm>
            <a:off x="940817" y="6319870"/>
            <a:ext cx="7262366" cy="369332"/>
          </a:xfrm>
          <a:prstGeom prst="rect">
            <a:avLst/>
          </a:prstGeom>
          <a:noFill/>
        </p:spPr>
        <p:txBody>
          <a:bodyPr wrap="square" rtlCol="0">
            <a:spAutoFit/>
          </a:bodyPr>
          <a:lstStyle/>
          <a:p>
            <a:r>
              <a:rPr lang="en-US" dirty="0">
                <a:hlinkClick r:id="rId4"/>
              </a:rPr>
              <a:t>https://localiq.com</a:t>
            </a:r>
            <a:r>
              <a:rPr lang="en-US">
                <a:hlinkClick r:id="rId4"/>
              </a:rPr>
              <a:t>/blog/what-happens-in-an-internet-minute/</a:t>
            </a:r>
            <a:r>
              <a:rPr lang="en-US"/>
              <a:t> </a:t>
            </a:r>
            <a:endParaRPr lang="en-US" dirty="0"/>
          </a:p>
        </p:txBody>
      </p:sp>
    </p:spTree>
    <p:extLst>
      <p:ext uri="{BB962C8B-B14F-4D97-AF65-F5344CB8AC3E}">
        <p14:creationId xmlns:p14="http://schemas.microsoft.com/office/powerpoint/2010/main" val="14811155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04632-BE79-B8CC-21A8-B6EE01F3C82F}"/>
              </a:ext>
            </a:extLst>
          </p:cNvPr>
          <p:cNvSpPr>
            <a:spLocks noGrp="1"/>
          </p:cNvSpPr>
          <p:nvPr>
            <p:ph type="title"/>
          </p:nvPr>
        </p:nvSpPr>
        <p:spPr/>
        <p:txBody>
          <a:bodyPr>
            <a:normAutofit fontScale="90000"/>
          </a:bodyPr>
          <a:lstStyle/>
          <a:p>
            <a:r>
              <a:rPr lang="en-IN" b="1" i="0" dirty="0">
                <a:solidFill>
                  <a:srgbClr val="FF0000"/>
                </a:solidFill>
                <a:effectLst/>
                <a:latin typeface="ProximaNova"/>
              </a:rPr>
              <a:t>Things That Happen Every 60 Seconds</a:t>
            </a:r>
            <a:endParaRPr lang="en-US" dirty="0">
              <a:solidFill>
                <a:srgbClr val="FF0000"/>
              </a:solidFill>
            </a:endParaRPr>
          </a:p>
        </p:txBody>
      </p:sp>
      <p:pic>
        <p:nvPicPr>
          <p:cNvPr id="1026" name="Picture 2" descr="Things that happen on internet every 60 seconds">
            <a:extLst>
              <a:ext uri="{FF2B5EF4-FFF2-40B4-BE49-F238E27FC236}">
                <a16:creationId xmlns:a16="http://schemas.microsoft.com/office/drawing/2014/main" id="{A551A504-CF63-19AC-CAAA-762D58059C9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73724" y="1600200"/>
            <a:ext cx="6396551" cy="45259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33488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5E5F3E-CC58-C441-A009-75ADAC51BFB1}"/>
              </a:ext>
            </a:extLst>
          </p:cNvPr>
          <p:cNvSpPr>
            <a:spLocks noGrp="1"/>
          </p:cNvSpPr>
          <p:nvPr>
            <p:ph idx="1"/>
          </p:nvPr>
        </p:nvSpPr>
        <p:spPr>
          <a:xfrm>
            <a:off x="457200" y="1600201"/>
            <a:ext cx="2743200" cy="2895599"/>
          </a:xfrm>
        </p:spPr>
        <p:txBody>
          <a:bodyPr>
            <a:normAutofit/>
          </a:bodyPr>
          <a:lstStyle/>
          <a:p>
            <a:pPr marL="0" indent="0" algn="ctr">
              <a:buNone/>
            </a:pPr>
            <a:endParaRPr lang="en-US" dirty="0"/>
          </a:p>
          <a:p>
            <a:pPr marL="0" indent="0" algn="ctr">
              <a:buNone/>
            </a:pPr>
            <a:r>
              <a:rPr lang="en-US" dirty="0"/>
              <a:t>Check your online activity on Mobile now!</a:t>
            </a:r>
          </a:p>
        </p:txBody>
      </p:sp>
      <p:pic>
        <p:nvPicPr>
          <p:cNvPr id="5" name="Picture 4">
            <a:extLst>
              <a:ext uri="{FF2B5EF4-FFF2-40B4-BE49-F238E27FC236}">
                <a16:creationId xmlns:a16="http://schemas.microsoft.com/office/drawing/2014/main" id="{F913FD88-130D-DB42-8DC3-F998D2C4A245}"/>
              </a:ext>
            </a:extLst>
          </p:cNvPr>
          <p:cNvPicPr>
            <a:picLocks noChangeAspect="1"/>
          </p:cNvPicPr>
          <p:nvPr/>
        </p:nvPicPr>
        <p:blipFill>
          <a:blip r:embed="rId2"/>
          <a:stretch>
            <a:fillRect/>
          </a:stretch>
        </p:blipFill>
        <p:spPr>
          <a:xfrm>
            <a:off x="4267200" y="0"/>
            <a:ext cx="3168763" cy="6858000"/>
          </a:xfrm>
          <a:prstGeom prst="rect">
            <a:avLst/>
          </a:prstGeom>
        </p:spPr>
      </p:pic>
    </p:spTree>
    <p:extLst>
      <p:ext uri="{BB962C8B-B14F-4D97-AF65-F5344CB8AC3E}">
        <p14:creationId xmlns:p14="http://schemas.microsoft.com/office/powerpoint/2010/main" val="4754941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4276</TotalTime>
  <Words>2747</Words>
  <Application>Microsoft Macintosh PowerPoint</Application>
  <PresentationFormat>On-screen Show (4:3)</PresentationFormat>
  <Paragraphs>257</Paragraphs>
  <Slides>49</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49</vt:i4>
      </vt:variant>
    </vt:vector>
  </HeadingPairs>
  <TitlesOfParts>
    <vt:vector size="57" baseType="lpstr">
      <vt:lpstr>Arial</vt:lpstr>
      <vt:lpstr>AvenirNext</vt:lpstr>
      <vt:lpstr>Bradley Hand ITC</vt:lpstr>
      <vt:lpstr>Calibri</vt:lpstr>
      <vt:lpstr>Helvetica</vt:lpstr>
      <vt:lpstr>ProximaNova</vt:lpstr>
      <vt:lpstr>PT Serif</vt:lpstr>
      <vt:lpstr>Office Theme</vt:lpstr>
      <vt:lpstr>Introduction to Digital Marketing</vt:lpstr>
      <vt:lpstr>PowerPoint Presentation</vt:lpstr>
      <vt:lpstr>PowerPoint Presentation</vt:lpstr>
      <vt:lpstr>What is Digital Marketing?</vt:lpstr>
      <vt:lpstr>Terms such as digital marketing, Internet marketing, e-marketing and web marketing have been used and varied through time...as shown in this plot from 2014 to 2021 from Google Trends.</vt:lpstr>
      <vt:lpstr>Examples???</vt:lpstr>
      <vt:lpstr>PowerPoint Presentation</vt:lpstr>
      <vt:lpstr>Things That Happen Every 60 Seconds</vt:lpstr>
      <vt:lpstr>PowerPoint Presentation</vt:lpstr>
      <vt:lpstr>PowerPoint Presentation</vt:lpstr>
      <vt:lpstr>Challenging times ahead for Digital Marketers</vt:lpstr>
      <vt:lpstr>Important terms</vt:lpstr>
      <vt:lpstr>PowerPoint Presentation</vt:lpstr>
      <vt:lpstr>PowerPoint Presentation</vt:lpstr>
      <vt:lpstr>PowerPoint Presentation</vt:lpstr>
      <vt:lpstr>Why Digital Marketing?</vt:lpstr>
      <vt:lpstr>PowerPoint Presentation</vt:lpstr>
      <vt:lpstr>Why Digital Marketing?</vt:lpstr>
      <vt:lpstr>Why Digital Marketing?</vt:lpstr>
      <vt:lpstr>Why Digital Marketing?</vt:lpstr>
      <vt:lpstr>Why Digital Marketing?</vt:lpstr>
      <vt:lpstr>Why Digital Marketing?</vt:lpstr>
      <vt:lpstr>Digital Strategy</vt:lpstr>
      <vt:lpstr>Digital Strategy Roadmap</vt:lpstr>
      <vt:lpstr>Digital Strategy roadmap</vt:lpstr>
      <vt:lpstr>Digital Strategy roadmap</vt:lpstr>
      <vt:lpstr>Four stages of communication with the client</vt:lpstr>
      <vt:lpstr>PowerPoint Presentation</vt:lpstr>
      <vt:lpstr>Digital Strategy roadmap</vt:lpstr>
      <vt:lpstr>PowerPoint Presentation</vt:lpstr>
      <vt:lpstr>Digital Strategy roadmap</vt:lpstr>
      <vt:lpstr>Top techniques for digital marketing</vt:lpstr>
      <vt:lpstr>Top Trends in Digital Marketing</vt:lpstr>
      <vt:lpstr>Top Trends in Digital Marketing</vt:lpstr>
      <vt:lpstr>Top Trends in Digital marketing</vt:lpstr>
      <vt:lpstr>Top Trends in Digital Marketing</vt:lpstr>
      <vt:lpstr>Top Trends in Digital Marketing</vt:lpstr>
      <vt:lpstr>Top Trends in Digital Marketing</vt:lpstr>
      <vt:lpstr>Top Digital Marketing Tools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Marketing Techniques</dc:title>
  <dc:creator>Sumangla</dc:creator>
  <cp:lastModifiedBy>Microsoft Office User</cp:lastModifiedBy>
  <cp:revision>83</cp:revision>
  <dcterms:created xsi:type="dcterms:W3CDTF">2018-10-08T04:05:49Z</dcterms:created>
  <dcterms:modified xsi:type="dcterms:W3CDTF">2024-02-05T04:23:37Z</dcterms:modified>
</cp:coreProperties>
</file>

<file path=docProps/thumbnail.jpeg>
</file>